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1315" r:id="rId3"/>
    <p:sldId id="1316" r:id="rId4"/>
    <p:sldId id="1317" r:id="rId5"/>
    <p:sldId id="1323" r:id="rId6"/>
    <p:sldId id="1322" r:id="rId7"/>
    <p:sldId id="1324" r:id="rId8"/>
    <p:sldId id="1325" r:id="rId9"/>
    <p:sldId id="1333" r:id="rId10"/>
    <p:sldId id="1339" r:id="rId11"/>
    <p:sldId id="263" r:id="rId12"/>
    <p:sldId id="1334" r:id="rId13"/>
    <p:sldId id="133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D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3" d="100"/>
          <a:sy n="73"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5F977-B124-4A3D-92BD-950A70D81A06}" type="datetimeFigureOut">
              <a:rPr lang="en-IN" smtClean="0"/>
              <a:t>16-03-2019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E65B5-6AB2-406D-9EAB-951E08B4063D}" type="slidenum">
              <a:rPr lang="en-IN" smtClean="0"/>
              <a:t>‹#›</a:t>
            </a:fld>
            <a:endParaRPr lang="en-IN"/>
          </a:p>
        </p:txBody>
      </p:sp>
    </p:spTree>
    <p:extLst>
      <p:ext uri="{BB962C8B-B14F-4D97-AF65-F5344CB8AC3E}">
        <p14:creationId xmlns:p14="http://schemas.microsoft.com/office/powerpoint/2010/main" val="2642258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Extremely</a:t>
            </a:r>
            <a:r>
              <a:rPr lang="en-US" baseline="0" dirty="0"/>
              <a:t> powerful</a:t>
            </a:r>
          </a:p>
          <a:p>
            <a:pPr marL="628650" lvl="1" indent="-171450">
              <a:buFont typeface="Arial" charset="0"/>
              <a:buChar char="•"/>
            </a:pPr>
            <a:r>
              <a:rPr lang="en-US" baseline="0" dirty="0"/>
              <a:t>You can do almost anything your backend would ever need to do with Azure. Data storage, authentication/authorization, push notifications, custom APIs, blob storage, etc.</a:t>
            </a:r>
          </a:p>
          <a:p>
            <a:pPr marL="171450" lvl="0" indent="-171450">
              <a:buFont typeface="Arial" charset="0"/>
              <a:buChar char="•"/>
            </a:pPr>
            <a:r>
              <a:rPr lang="en-US" baseline="0" dirty="0"/>
              <a:t>Flexible</a:t>
            </a:r>
          </a:p>
          <a:p>
            <a:pPr marL="628650" lvl="1" indent="-171450">
              <a:buFont typeface="Arial" charset="0"/>
              <a:buChar char="•"/>
            </a:pPr>
            <a:r>
              <a:rPr lang="en-US" baseline="0" dirty="0"/>
              <a:t>Need something lightweight? Azure is there.</a:t>
            </a:r>
          </a:p>
          <a:p>
            <a:pPr marL="628650" lvl="1" indent="-171450">
              <a:buFont typeface="Arial" charset="0"/>
              <a:buChar char="•"/>
            </a:pPr>
            <a:r>
              <a:rPr lang="en-US" baseline="0" dirty="0"/>
              <a:t>Need something robust and powerful? Azure is there.</a:t>
            </a:r>
          </a:p>
          <a:p>
            <a:pPr marL="171450" lvl="0" indent="-171450">
              <a:buFont typeface="Arial" charset="0"/>
              <a:buChar char="•"/>
            </a:pPr>
            <a:r>
              <a:rPr lang="en-US" baseline="0" dirty="0"/>
              <a:t>C# clients</a:t>
            </a:r>
          </a:p>
          <a:p>
            <a:pPr marL="628650" lvl="1" indent="-171450">
              <a:buFont typeface="Arial" charset="0"/>
              <a:buChar char="•"/>
            </a:pPr>
            <a:r>
              <a:rPr lang="en-US" baseline="0" dirty="0"/>
              <a:t>I’m a frontend developer, I care a lot about how easy this makes MY job (selfish)</a:t>
            </a:r>
          </a:p>
          <a:p>
            <a:pPr marL="628650" lvl="1" indent="-171450">
              <a:buFont typeface="Arial" charset="0"/>
              <a:buChar char="•"/>
            </a:pPr>
            <a:r>
              <a:rPr lang="en-US" baseline="0" dirty="0"/>
              <a:t>Many C# clients are written by Java developers, etc.</a:t>
            </a:r>
          </a:p>
          <a:p>
            <a:pPr marL="628650" lvl="1" indent="-171450">
              <a:buFont typeface="Arial" charset="0"/>
              <a:buChar char="•"/>
            </a:pPr>
            <a:r>
              <a:rPr lang="en-US" baseline="0" dirty="0"/>
              <a:t>Easy to use C# client</a:t>
            </a:r>
          </a:p>
          <a:p>
            <a:pPr marL="1085850" lvl="2" indent="-171450">
              <a:buFont typeface="Arial" charset="0"/>
              <a:buChar char="•"/>
            </a:pPr>
            <a:r>
              <a:rPr lang="en-US" baseline="0" dirty="0"/>
              <a:t>Abstracts away much of pain of using a </a:t>
            </a:r>
            <a:r>
              <a:rPr lang="en-US" baseline="0" dirty="0" err="1"/>
              <a:t>RESTful</a:t>
            </a:r>
            <a:r>
              <a:rPr lang="en-US" baseline="0" dirty="0"/>
              <a:t> API</a:t>
            </a:r>
          </a:p>
          <a:p>
            <a:pPr marL="1085850" lvl="2" indent="-171450">
              <a:buFont typeface="Arial" charset="0"/>
              <a:buChar char="•"/>
            </a:pPr>
            <a:r>
              <a:rPr lang="en-US" baseline="0" dirty="0"/>
              <a:t>C# Features</a:t>
            </a:r>
          </a:p>
          <a:p>
            <a:pPr marL="1543050" marR="0" lvl="3"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err="1"/>
              <a:t>Async</a:t>
            </a:r>
            <a:r>
              <a:rPr lang="en-US" baseline="0" dirty="0"/>
              <a:t> / Await / TPL</a:t>
            </a:r>
          </a:p>
          <a:p>
            <a:pPr marL="1085850" lvl="2" indent="-171450">
              <a:buFont typeface="Arial" charset="0"/>
              <a:buChar char="•"/>
            </a:pPr>
            <a:r>
              <a:rPr lang="en-US" baseline="0" dirty="0"/>
              <a:t>Uses C# idioms</a:t>
            </a:r>
          </a:p>
          <a:p>
            <a:pPr marL="1543050" lvl="3" indent="-171450">
              <a:buFont typeface="Arial" charset="0"/>
              <a:buChar char="•"/>
            </a:pPr>
            <a:r>
              <a:rPr lang="en-US" baseline="0" dirty="0"/>
              <a:t>Properties, Fluent API</a:t>
            </a:r>
          </a:p>
          <a:p>
            <a:pPr marL="1085850" lvl="2" indent="-171450">
              <a:buFont typeface="Arial" charset="0"/>
              <a:buChar char="•"/>
            </a:pPr>
            <a:r>
              <a:rPr lang="en-US" baseline="0" dirty="0"/>
              <a:t>Seems obvious, but not always true (first class citizen)</a:t>
            </a:r>
          </a:p>
          <a:p>
            <a:pPr marL="628650" lvl="1" indent="-171450">
              <a:buFont typeface="Arial" charset="0"/>
              <a:buChar char="•"/>
            </a:pPr>
            <a:endParaRPr lang="en-US" baseline="0" dirty="0"/>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5139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you get all the goodness shown in the previous slides across the WW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3/16/2019 12:09 PM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3783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2022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8178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688">
              <a:lnSpc>
                <a:spcPct val="100000"/>
              </a:lnSpc>
              <a:spcBef>
                <a:spcPts val="0"/>
              </a:spcBef>
              <a:buClrTx/>
              <a:buSzTx/>
            </a:pPr>
            <a:endParaRPr lang="en-US" sz="900" kern="0" spc="20" dirty="0">
              <a:solidFill>
                <a:srgbClr val="FFFFFF"/>
              </a:solidFill>
              <a:latin typeface="Segoe UI Light" panose="020B0502040204020203" pitchFamily="34" charset="0"/>
            </a:endParaRP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3/16/2019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1439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472A6C-37AE-4560-87F2-7B312680534A}"/>
              </a:ext>
            </a:extLst>
          </p:cNvPr>
          <p:cNvSpPr/>
          <p:nvPr userDrawn="1"/>
        </p:nvSpPr>
        <p:spPr>
          <a:xfrm>
            <a:off x="2740851" y="2177919"/>
            <a:ext cx="4508589" cy="525767"/>
          </a:xfrm>
          <a:prstGeom prst="rect">
            <a:avLst/>
          </a:prstGeom>
          <a:solidFill>
            <a:srgbClr val="1E73BE"/>
          </a:solidFill>
          <a:ln>
            <a:no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8" name="Flowchart: Card 25">
            <a:extLst>
              <a:ext uri="{FF2B5EF4-FFF2-40B4-BE49-F238E27FC236}">
                <a16:creationId xmlns:a16="http://schemas.microsoft.com/office/drawing/2014/main" id="{94155573-0391-4CAC-8B0D-C91BF0CCCF6A}"/>
              </a:ext>
            </a:extLst>
          </p:cNvPr>
          <p:cNvSpPr/>
          <p:nvPr userDrawn="1"/>
        </p:nvSpPr>
        <p:spPr>
          <a:xfrm rot="10800000" flipH="1">
            <a:off x="7002090" y="2177909"/>
            <a:ext cx="2328483" cy="525767"/>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2B2A29"/>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F925EAF0-59A5-4FEE-8C44-AAF2A29738CC}"/>
              </a:ext>
            </a:extLst>
          </p:cNvPr>
          <p:cNvSpPr txBox="1"/>
          <p:nvPr userDrawn="1"/>
        </p:nvSpPr>
        <p:spPr>
          <a:xfrm>
            <a:off x="2837518" y="2265328"/>
            <a:ext cx="4164572" cy="369332"/>
          </a:xfrm>
          <a:prstGeom prst="rect">
            <a:avLst/>
          </a:prstGeom>
          <a:noFill/>
        </p:spPr>
        <p:txBody>
          <a:bodyPr wrap="square" rtlCol="0">
            <a:spAutoFit/>
          </a:bodyPr>
          <a:lstStyle/>
          <a:p>
            <a:pPr algn="ctr"/>
            <a:r>
              <a:rPr lang="en-IN" sz="1800" b="1" dirty="0">
                <a:solidFill>
                  <a:schemeClr val="bg1"/>
                </a:solidFill>
                <a:latin typeface="Square721 BT" panose="020B0504020202060204" pitchFamily="34" charset="0"/>
                <a:ea typeface="Lato" panose="020F0502020204030203" pitchFamily="34" charset="0"/>
                <a:cs typeface="Segoe UI" panose="020B0502040204020203" pitchFamily="34" charset="0"/>
              </a:rPr>
              <a:t>Chennai, Tamil Nadu, India</a:t>
            </a:r>
          </a:p>
        </p:txBody>
      </p:sp>
      <p:sp>
        <p:nvSpPr>
          <p:cNvPr id="10" name="TextBox 9">
            <a:extLst>
              <a:ext uri="{FF2B5EF4-FFF2-40B4-BE49-F238E27FC236}">
                <a16:creationId xmlns:a16="http://schemas.microsoft.com/office/drawing/2014/main" id="{07EA5D3B-8170-450D-A7ED-BED2EA3AA4A7}"/>
              </a:ext>
            </a:extLst>
          </p:cNvPr>
          <p:cNvSpPr txBox="1"/>
          <p:nvPr userDrawn="1"/>
        </p:nvSpPr>
        <p:spPr>
          <a:xfrm>
            <a:off x="7246089" y="2265328"/>
            <a:ext cx="2084483" cy="369332"/>
          </a:xfrm>
          <a:prstGeom prst="rect">
            <a:avLst/>
          </a:prstGeom>
          <a:noFill/>
        </p:spPr>
        <p:txBody>
          <a:bodyPr wrap="square" rtlCol="0">
            <a:spAutoFit/>
          </a:bodyPr>
          <a:lstStyle/>
          <a:p>
            <a:pPr algn="ctr"/>
            <a:r>
              <a:rPr lang="en-IN" b="1" dirty="0">
                <a:solidFill>
                  <a:schemeClr val="bg1"/>
                </a:solidFill>
                <a:latin typeface="Square721 BT" panose="020B0504020202060204" pitchFamily="34" charset="0"/>
                <a:ea typeface="Lato" panose="020F0502020204030203" pitchFamily="34" charset="0"/>
                <a:cs typeface="Segoe UI" panose="020B0502040204020203" pitchFamily="34" charset="0"/>
              </a:rPr>
              <a:t>Mar 16, 2019</a:t>
            </a:r>
          </a:p>
        </p:txBody>
      </p:sp>
      <p:sp>
        <p:nvSpPr>
          <p:cNvPr id="11" name="TextBox 10">
            <a:extLst>
              <a:ext uri="{FF2B5EF4-FFF2-40B4-BE49-F238E27FC236}">
                <a16:creationId xmlns:a16="http://schemas.microsoft.com/office/drawing/2014/main" id="{40955EB6-55EA-46DE-837D-D118D2B99978}"/>
              </a:ext>
            </a:extLst>
          </p:cNvPr>
          <p:cNvSpPr txBox="1"/>
          <p:nvPr userDrawn="1"/>
        </p:nvSpPr>
        <p:spPr>
          <a:xfrm>
            <a:off x="10638055" y="5900499"/>
            <a:ext cx="1021762" cy="276999"/>
          </a:xfrm>
          <a:prstGeom prst="rect">
            <a:avLst/>
          </a:prstGeom>
          <a:noFill/>
        </p:spPr>
        <p:txBody>
          <a:bodyPr wrap="square" rtlCol="0">
            <a:spAutoFit/>
          </a:bodyPr>
          <a:lstStyle/>
          <a:p>
            <a:r>
              <a:rPr lang="en-IN" sz="1200" dirty="0"/>
              <a:t>Powered by</a:t>
            </a:r>
          </a:p>
        </p:txBody>
      </p:sp>
      <p:pic>
        <p:nvPicPr>
          <p:cNvPr id="12" name="Picture 2" descr="https://upload.wikimedia.org/wikipedia/commons/thumb/9/96/Microsoft_logo_(2012).svg/2000px-Microsoft_logo_(2012).svg.png">
            <a:extLst>
              <a:ext uri="{FF2B5EF4-FFF2-40B4-BE49-F238E27FC236}">
                <a16:creationId xmlns:a16="http://schemas.microsoft.com/office/drawing/2014/main" id="{ACEBB9AA-F452-4808-B18A-33585F527B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59368" y="6224371"/>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4163FD5-EC8A-49E9-9A02-61CC05E23C6F}"/>
              </a:ext>
            </a:extLst>
          </p:cNvPr>
          <p:cNvSpPr txBox="1"/>
          <p:nvPr userDrawn="1"/>
        </p:nvSpPr>
        <p:spPr>
          <a:xfrm>
            <a:off x="3015082" y="1047808"/>
            <a:ext cx="616183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7200" b="1" kern="1200" dirty="0">
                <a:solidFill>
                  <a:srgbClr val="666666"/>
                </a:solidFill>
                <a:latin typeface="Segoe UI" panose="020B0502040204020203" pitchFamily="34" charset="0"/>
                <a:ea typeface="+mn-ea"/>
                <a:cs typeface="Segoe UI" panose="020B0502040204020203" pitchFamily="34" charset="0"/>
              </a:rPr>
              <a:t>X</a:t>
            </a:r>
            <a:r>
              <a:rPr lang="en-IN" sz="6600" b="1" kern="1200" dirty="0">
                <a:solidFill>
                  <a:srgbClr val="666666"/>
                </a:solidFill>
                <a:latin typeface="Old English Text MT" panose="03040902040508030806" pitchFamily="66" charset="0"/>
                <a:ea typeface="+mn-ea"/>
                <a:cs typeface="Arial" panose="020B0604020202020204" pitchFamily="34" charset="0"/>
              </a:rPr>
              <a:t>amarin </a:t>
            </a:r>
            <a:r>
              <a:rPr lang="en-IN" sz="7200" b="1" kern="1200" dirty="0">
                <a:solidFill>
                  <a:srgbClr val="666666"/>
                </a:solidFill>
                <a:latin typeface="Times New Roman" panose="02020603050405020304" pitchFamily="18" charset="0"/>
                <a:ea typeface="+mn-ea"/>
                <a:cs typeface="Times New Roman" panose="02020603050405020304" pitchFamily="18" charset="0"/>
              </a:rPr>
              <a:t>G</a:t>
            </a:r>
            <a:r>
              <a:rPr lang="en-IN" sz="6600" b="1" kern="1200" dirty="0">
                <a:solidFill>
                  <a:srgbClr val="666666"/>
                </a:solidFill>
                <a:latin typeface="Old English Text MT" panose="03040902040508030806" pitchFamily="66" charset="0"/>
                <a:ea typeface="+mn-ea"/>
                <a:cs typeface="Arial" panose="020B0604020202020204" pitchFamily="34" charset="0"/>
              </a:rPr>
              <a:t>eek</a:t>
            </a:r>
            <a:endParaRPr lang="en-IN" sz="5400" b="1" kern="1200" dirty="0">
              <a:solidFill>
                <a:srgbClr val="666666"/>
              </a:solidFill>
              <a:latin typeface="Old English Text MT" panose="03040902040508030806" pitchFamily="66" charset="0"/>
              <a:ea typeface="+mn-ea"/>
              <a:cs typeface="Arial" panose="020B0604020202020204" pitchFamily="34" charset="0"/>
            </a:endParaRPr>
          </a:p>
        </p:txBody>
      </p:sp>
      <p:sp>
        <p:nvSpPr>
          <p:cNvPr id="17" name="Donut 44">
            <a:extLst>
              <a:ext uri="{FF2B5EF4-FFF2-40B4-BE49-F238E27FC236}">
                <a16:creationId xmlns:a16="http://schemas.microsoft.com/office/drawing/2014/main" id="{88F8EF55-0AEC-46C2-9C34-93606ED05652}"/>
              </a:ext>
            </a:extLst>
          </p:cNvPr>
          <p:cNvSpPr/>
          <p:nvPr userDrawn="1"/>
        </p:nvSpPr>
        <p:spPr>
          <a:xfrm>
            <a:off x="1351044" y="3008498"/>
            <a:ext cx="2668244" cy="2666517"/>
          </a:xfrm>
          <a:prstGeom prst="donut">
            <a:avLst>
              <a:gd name="adj" fmla="val 12578"/>
            </a:avLst>
          </a:prstGeom>
          <a:solidFill>
            <a:srgbClr val="1E73BE"/>
          </a:solidFill>
          <a:ln>
            <a:noFill/>
          </a:ln>
          <a:effectLst>
            <a:outerShdw blurRad="63500" sx="102000" sy="102000" algn="ctr" rotWithShape="0">
              <a:prstClr val="black">
                <a:alpha val="40000"/>
              </a:prstClr>
            </a:outerShdw>
            <a:reflection blurRad="6350" stA="12000" endPos="35000" dir="5400000" sy="-100000" algn="bl" rotWithShape="0"/>
          </a:effectLst>
          <a:scene3d>
            <a:camera prst="orthographicFront"/>
            <a:lightRig rig="freezing" dir="t"/>
          </a:scene3d>
          <a:sp3d prstMaterial="matte">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8" name="Picture 17">
            <a:extLst>
              <a:ext uri="{FF2B5EF4-FFF2-40B4-BE49-F238E27FC236}">
                <a16:creationId xmlns:a16="http://schemas.microsoft.com/office/drawing/2014/main" id="{10134D41-37F1-4101-8240-DF8514D157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4097" y="3150687"/>
            <a:ext cx="2382139" cy="2382139"/>
          </a:xfrm>
          <a:prstGeom prst="rect">
            <a:avLst/>
          </a:prstGeom>
        </p:spPr>
      </p:pic>
      <p:sp>
        <p:nvSpPr>
          <p:cNvPr id="19" name="TextBox 18">
            <a:extLst>
              <a:ext uri="{FF2B5EF4-FFF2-40B4-BE49-F238E27FC236}">
                <a16:creationId xmlns:a16="http://schemas.microsoft.com/office/drawing/2014/main" id="{BD23AD8F-DA31-4AF7-BD65-A38514B280D2}"/>
              </a:ext>
            </a:extLst>
          </p:cNvPr>
          <p:cNvSpPr txBox="1"/>
          <p:nvPr userDrawn="1"/>
        </p:nvSpPr>
        <p:spPr>
          <a:xfrm>
            <a:off x="4162341" y="3558503"/>
            <a:ext cx="47357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600" b="1" dirty="0">
                <a:solidFill>
                  <a:srgbClr val="505050"/>
                </a:solidFill>
                <a:latin typeface="Square721 BT" panose="020B0504020202060204" pitchFamily="34" charset="0"/>
                <a:cs typeface="Segoe UI" panose="020B0502040204020203" pitchFamily="34" charset="0"/>
              </a:rPr>
              <a:t>Anbu Mani</a:t>
            </a:r>
            <a:endParaRPr lang="en-IN" sz="3600" b="0" dirty="0">
              <a:solidFill>
                <a:srgbClr val="505050"/>
              </a:solidFill>
              <a:latin typeface="Square721 BT" panose="020B0504020202060204" pitchFamily="34" charset="0"/>
              <a:ea typeface="Lato" panose="020F050202020403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8C84A211-0391-4609-BA30-AEE189425022}"/>
              </a:ext>
            </a:extLst>
          </p:cNvPr>
          <p:cNvSpPr txBox="1"/>
          <p:nvPr userDrawn="1"/>
        </p:nvSpPr>
        <p:spPr>
          <a:xfrm>
            <a:off x="4162341" y="4867711"/>
            <a:ext cx="7648778" cy="523220"/>
          </a:xfrm>
          <a:prstGeom prst="rect">
            <a:avLst/>
          </a:prstGeom>
          <a:noFill/>
        </p:spPr>
        <p:txBody>
          <a:bodyPr wrap="square" rtlCol="0">
            <a:spAutoFit/>
          </a:bodyPr>
          <a:lstStyle/>
          <a:p>
            <a:r>
              <a:rPr lang="it-IT" sz="2800" b="1" i="0" kern="1200" cap="none" spc="-150" baseline="0" dirty="0">
                <a:ln w="3175">
                  <a:noFill/>
                </a:ln>
                <a:solidFill>
                  <a:srgbClr val="505050"/>
                </a:solidFill>
                <a:effectLst/>
                <a:latin typeface="Square721 BT" panose="020B0504020202060204" pitchFamily="34" charset="0"/>
                <a:ea typeface="+mn-ea"/>
                <a:cs typeface="Segoe UI" panose="020B0502040204020203" pitchFamily="34" charset="0"/>
              </a:rPr>
              <a:t>Azure Mobile Apps</a:t>
            </a:r>
            <a:endParaRPr lang="en-IN" sz="2800" b="1" i="0" kern="1200" cap="none" spc="-150" baseline="0" dirty="0">
              <a:ln w="3175">
                <a:noFill/>
              </a:ln>
              <a:solidFill>
                <a:srgbClr val="505050"/>
              </a:solidFill>
              <a:effectLst/>
              <a:latin typeface="Square721 BT" panose="020B0504020202060204" pitchFamily="34" charset="0"/>
              <a:ea typeface="Lato" panose="020F0502020204030203"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E7CA8BD5-CCE4-4284-868C-4A8964D6624B}"/>
              </a:ext>
            </a:extLst>
          </p:cNvPr>
          <p:cNvGrpSpPr/>
          <p:nvPr userDrawn="1"/>
        </p:nvGrpSpPr>
        <p:grpSpPr>
          <a:xfrm>
            <a:off x="1141807" y="5519791"/>
            <a:ext cx="2593639" cy="704580"/>
            <a:chOff x="1126123" y="5761597"/>
            <a:chExt cx="2593639" cy="704580"/>
          </a:xfrm>
        </p:grpSpPr>
        <p:pic>
          <p:nvPicPr>
            <p:cNvPr id="22" name="Picture 21">
              <a:extLst>
                <a:ext uri="{FF2B5EF4-FFF2-40B4-BE49-F238E27FC236}">
                  <a16:creationId xmlns:a16="http://schemas.microsoft.com/office/drawing/2014/main" id="{E96D5712-8E85-49AF-A1EC-E9F983EFC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6123" y="5761597"/>
              <a:ext cx="704580" cy="704580"/>
            </a:xfrm>
            <a:prstGeom prst="rect">
              <a:avLst/>
            </a:prstGeom>
          </p:spPr>
        </p:pic>
        <p:sp>
          <p:nvSpPr>
            <p:cNvPr id="23" name="Rectangle 22">
              <a:extLst>
                <a:ext uri="{FF2B5EF4-FFF2-40B4-BE49-F238E27FC236}">
                  <a16:creationId xmlns:a16="http://schemas.microsoft.com/office/drawing/2014/main" id="{38A588A0-071D-4370-8039-1FD445AB41A1}"/>
                </a:ext>
              </a:extLst>
            </p:cNvPr>
            <p:cNvSpPr/>
            <p:nvPr userDrawn="1"/>
          </p:nvSpPr>
          <p:spPr>
            <a:xfrm>
              <a:off x="1701261" y="5976377"/>
              <a:ext cx="2018501" cy="369332"/>
            </a:xfrm>
            <a:prstGeom prst="rect">
              <a:avLst/>
            </a:prstGeom>
          </p:spPr>
          <p:txBody>
            <a:bodyPr wrap="none">
              <a:spAutoFit/>
            </a:bodyPr>
            <a:lstStyle/>
            <a:p>
              <a:r>
                <a:rPr lang="en-IN" sz="1800" b="1" dirty="0">
                  <a:solidFill>
                    <a:srgbClr val="505050"/>
                  </a:solidFill>
                  <a:latin typeface="Square721 BT" panose="020B0504020202060204" pitchFamily="34" charset="0"/>
                  <a:ea typeface="Lato" panose="020F0502020204030203" pitchFamily="34" charset="0"/>
                  <a:cs typeface="Segoe UI" panose="020B0502040204020203" pitchFamily="34" charset="0"/>
                </a:rPr>
                <a:t>@</a:t>
              </a:r>
              <a:r>
                <a:rPr lang="en-IN" sz="1800" b="1" kern="1200" dirty="0">
                  <a:solidFill>
                    <a:srgbClr val="505050"/>
                  </a:solidFill>
                  <a:latin typeface="Square721 BT" panose="020B0504020202060204" pitchFamily="34" charset="0"/>
                  <a:cs typeface="Segoe UI" panose="020B0502040204020203" pitchFamily="34" charset="0"/>
                </a:rPr>
                <a:t>Anbu_Mani27</a:t>
              </a:r>
            </a:p>
          </p:txBody>
        </p:sp>
      </p:grpSp>
      <p:sp>
        <p:nvSpPr>
          <p:cNvPr id="24" name="Rectangle 23">
            <a:extLst>
              <a:ext uri="{FF2B5EF4-FFF2-40B4-BE49-F238E27FC236}">
                <a16:creationId xmlns:a16="http://schemas.microsoft.com/office/drawing/2014/main" id="{D010648E-C848-43A1-8062-D44F0FD5E24D}"/>
              </a:ext>
            </a:extLst>
          </p:cNvPr>
          <p:cNvSpPr/>
          <p:nvPr userDrawn="1"/>
        </p:nvSpPr>
        <p:spPr>
          <a:xfrm>
            <a:off x="4162341" y="4274952"/>
            <a:ext cx="2501006" cy="400110"/>
          </a:xfrm>
          <a:prstGeom prst="rect">
            <a:avLst/>
          </a:prstGeom>
        </p:spPr>
        <p:txBody>
          <a:bodyPr wrap="none">
            <a:spAutoFit/>
          </a:bodyPr>
          <a:lstStyle/>
          <a:p>
            <a:pPr algn="l"/>
            <a:r>
              <a:rPr lang="en-IN" sz="2000" b="0" dirty="0">
                <a:solidFill>
                  <a:srgbClr val="505050"/>
                </a:solidFill>
                <a:latin typeface="Square721 BT" panose="020B0504020202060204" pitchFamily="34" charset="0"/>
                <a:ea typeface="Lato" panose="020F0502020204030203" pitchFamily="34" charset="0"/>
                <a:cs typeface="Segoe UI" panose="020B0502040204020203" pitchFamily="34" charset="0"/>
              </a:rPr>
              <a:t>Software Engineer</a:t>
            </a:r>
          </a:p>
        </p:txBody>
      </p:sp>
      <p:grpSp>
        <p:nvGrpSpPr>
          <p:cNvPr id="25" name="Group 24">
            <a:extLst>
              <a:ext uri="{FF2B5EF4-FFF2-40B4-BE49-F238E27FC236}">
                <a16:creationId xmlns:a16="http://schemas.microsoft.com/office/drawing/2014/main" id="{60C5D84F-7D56-49A4-B71D-D9E0EC369DC8}"/>
              </a:ext>
            </a:extLst>
          </p:cNvPr>
          <p:cNvGrpSpPr/>
          <p:nvPr userDrawn="1"/>
        </p:nvGrpSpPr>
        <p:grpSpPr>
          <a:xfrm>
            <a:off x="-280895" y="255010"/>
            <a:ext cx="2950010" cy="1389640"/>
            <a:chOff x="-280895" y="255010"/>
            <a:chExt cx="2950010" cy="1389640"/>
          </a:xfrm>
        </p:grpSpPr>
        <p:sp>
          <p:nvSpPr>
            <p:cNvPr id="26" name="TextBox 25">
              <a:extLst>
                <a:ext uri="{FF2B5EF4-FFF2-40B4-BE49-F238E27FC236}">
                  <a16:creationId xmlns:a16="http://schemas.microsoft.com/office/drawing/2014/main" id="{86F93E61-EC68-4B72-B920-B2355CBFD6AA}"/>
                </a:ext>
              </a:extLst>
            </p:cNvPr>
            <p:cNvSpPr txBox="1"/>
            <p:nvPr/>
          </p:nvSpPr>
          <p:spPr>
            <a:xfrm>
              <a:off x="-280895" y="1182985"/>
              <a:ext cx="2950010" cy="461665"/>
            </a:xfrm>
            <a:prstGeom prst="rect">
              <a:avLst/>
            </a:prstGeom>
            <a:noFill/>
            <a:ln>
              <a:noFill/>
            </a:ln>
          </p:spPr>
          <p:txBody>
            <a:bodyPr wrap="square" rtlCol="0">
              <a:spAutoFit/>
            </a:bodyPr>
            <a:lstStyle/>
            <a:p>
              <a:pPr algn="ctr"/>
              <a:r>
                <a:rPr lang="en-IN" sz="2400" b="1" dirty="0">
                  <a:solidFill>
                    <a:srgbClr val="1E73BE"/>
                  </a:solidFill>
                  <a:latin typeface="Square721 BT" panose="020B0504020202060204" pitchFamily="34" charset="0"/>
                  <a:cs typeface="Segoe UI" panose="020B0502040204020203" pitchFamily="34" charset="0"/>
                </a:rPr>
                <a:t>Presents</a:t>
              </a:r>
              <a:endParaRPr lang="en-IN" sz="1200" b="1" dirty="0">
                <a:solidFill>
                  <a:srgbClr val="1E73BE"/>
                </a:solidFill>
                <a:latin typeface="Square721 BT" panose="020B0504020202060204" pitchFamily="34" charset="0"/>
                <a:cs typeface="Segoe UI" panose="020B0502040204020203" pitchFamily="34" charset="0"/>
              </a:endParaRPr>
            </a:p>
          </p:txBody>
        </p:sp>
        <p:pic>
          <p:nvPicPr>
            <p:cNvPr id="27" name="Picture 26">
              <a:extLst>
                <a:ext uri="{FF2B5EF4-FFF2-40B4-BE49-F238E27FC236}">
                  <a16:creationId xmlns:a16="http://schemas.microsoft.com/office/drawing/2014/main" id="{0E56F6A1-F3CE-4945-84E4-CC0476AC77D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1545" y="255010"/>
              <a:ext cx="1705131" cy="898557"/>
            </a:xfrm>
            <a:prstGeom prst="rect">
              <a:avLst/>
            </a:prstGeom>
          </p:spPr>
        </p:pic>
      </p:grpSp>
    </p:spTree>
    <p:extLst>
      <p:ext uri="{BB962C8B-B14F-4D97-AF65-F5344CB8AC3E}">
        <p14:creationId xmlns:p14="http://schemas.microsoft.com/office/powerpoint/2010/main" val="21336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56DA-62ED-460F-92D7-B10039CE29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CFF57C-5BAA-4DBC-8C99-ED20F2CA63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A2B4A-44A0-4681-8254-5AB9C6DD7B89}"/>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5" name="Footer Placeholder 4">
            <a:extLst>
              <a:ext uri="{FF2B5EF4-FFF2-40B4-BE49-F238E27FC236}">
                <a16:creationId xmlns:a16="http://schemas.microsoft.com/office/drawing/2014/main" id="{65D23E36-23B4-44B4-8634-B19F2D00EC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A7ACA1-9BAF-4D44-8654-CCFF5363EA5D}"/>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19977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782A71-FD0B-4CE5-BABD-110291851D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68C74A-88CE-4526-B0D7-36E70A51E1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929F22-DBDB-41E6-89B5-E9D529FE53A7}"/>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5" name="Footer Placeholder 4">
            <a:extLst>
              <a:ext uri="{FF2B5EF4-FFF2-40B4-BE49-F238E27FC236}">
                <a16:creationId xmlns:a16="http://schemas.microsoft.com/office/drawing/2014/main" id="{3A872EC6-DB25-4669-A12C-FA8BE623D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2D2EB8-C109-40B2-9F80-B7D0CB6C5CE3}"/>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4195400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5" y="2084173"/>
            <a:ext cx="9860672" cy="1793104"/>
          </a:xfrm>
        </p:spPr>
        <p:txBody>
          <a:bodyPr/>
          <a:lstStyle>
            <a:lvl1pPr>
              <a:defRPr sz="4704" baseline="0"/>
            </a:lvl1pPr>
          </a:lstStyle>
          <a:p>
            <a:r>
              <a:rPr lang="en-US"/>
              <a:t>Click to edit Master title style</a:t>
            </a:r>
          </a:p>
        </p:txBody>
      </p:sp>
    </p:spTree>
    <p:extLst>
      <p:ext uri="{BB962C8B-B14F-4D97-AF65-F5344CB8AC3E}">
        <p14:creationId xmlns:p14="http://schemas.microsoft.com/office/powerpoint/2010/main" val="17563129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6274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8148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0768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4488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74DE-71C0-442C-8911-5871302779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C8FF49-FA64-4777-9525-FB8C5D2353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33BC08-1723-424A-83E0-5536261A4709}"/>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5" name="Footer Placeholder 4">
            <a:extLst>
              <a:ext uri="{FF2B5EF4-FFF2-40B4-BE49-F238E27FC236}">
                <a16:creationId xmlns:a16="http://schemas.microsoft.com/office/drawing/2014/main" id="{CB0C86C9-E7EF-48A8-BDCF-1166B31625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2D34E5-0B6D-4B3C-9CAE-CDB3B53D5C79}"/>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527206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1832-D4A2-4996-B3AC-2FB80F436B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992B798-810E-4FF0-BEF8-7C7AE8DBFD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C844DE-41AF-4B57-B322-A3D45FE2A379}"/>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5" name="Footer Placeholder 4">
            <a:extLst>
              <a:ext uri="{FF2B5EF4-FFF2-40B4-BE49-F238E27FC236}">
                <a16:creationId xmlns:a16="http://schemas.microsoft.com/office/drawing/2014/main" id="{F7B9B16F-5138-473B-A144-47B4C5D769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AFA62D-120F-4512-B499-D5E4FA356551}"/>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865953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48C8-0325-40E5-869A-04B52C81A0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B91C35-DE92-489C-9F6F-213A8B894C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8B0B819-F2B7-4606-AAE0-D8648F3BDB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F881C6-7FC6-406D-8634-49D6B7E418A6}"/>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6" name="Footer Placeholder 5">
            <a:extLst>
              <a:ext uri="{FF2B5EF4-FFF2-40B4-BE49-F238E27FC236}">
                <a16:creationId xmlns:a16="http://schemas.microsoft.com/office/drawing/2014/main" id="{C6EA8CA3-8BA1-4A5D-966C-2743FF949F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566FA0-6427-40F2-A065-0C372C6EF287}"/>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264780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9F00-A9BC-4BC1-A150-ABDBF124FD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A80422-A96D-4E10-B704-C17558FFDC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43CBCCF-E90E-4E66-B607-BD055D95290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A50C4A-E318-46A1-A017-D033A4608A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7091618-78C2-48C1-B93E-146188208A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0D8880-E1D8-4936-8F10-40076E082BE6}"/>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8" name="Footer Placeholder 7">
            <a:extLst>
              <a:ext uri="{FF2B5EF4-FFF2-40B4-BE49-F238E27FC236}">
                <a16:creationId xmlns:a16="http://schemas.microsoft.com/office/drawing/2014/main" id="{7079A63F-A2EA-403E-BC00-1B6F564674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EA9583-58F0-45AE-B3E1-0DBF3F5EC007}"/>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2807997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CD16-6552-4111-AEE0-50501B41EA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353A76-314D-4CF1-BB32-0142A31A22DB}"/>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4" name="Footer Placeholder 3">
            <a:extLst>
              <a:ext uri="{FF2B5EF4-FFF2-40B4-BE49-F238E27FC236}">
                <a16:creationId xmlns:a16="http://schemas.microsoft.com/office/drawing/2014/main" id="{5A4ED5C5-FDE9-4FFA-B376-B3DDDDB154F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4F933E-81DD-4286-9402-E83874CB6F3D}"/>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96881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33984-3349-49D7-8D11-8CA1317F13DA}"/>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3" name="Footer Placeholder 2">
            <a:extLst>
              <a:ext uri="{FF2B5EF4-FFF2-40B4-BE49-F238E27FC236}">
                <a16:creationId xmlns:a16="http://schemas.microsoft.com/office/drawing/2014/main" id="{5BC58281-1769-4F9B-9DC4-3237CC3E68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31821C-3EB8-421D-B5C7-FB1FBAC8277B}"/>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213033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3FC15-E003-492D-AC67-66F19AA93B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3152FC-803E-48DA-B2E1-792D17A2E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68FBF6-911A-4A59-8FD1-7DC27AA64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E01764-29F7-408B-9DB4-2F5A88BC363B}"/>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6" name="Footer Placeholder 5">
            <a:extLst>
              <a:ext uri="{FF2B5EF4-FFF2-40B4-BE49-F238E27FC236}">
                <a16:creationId xmlns:a16="http://schemas.microsoft.com/office/drawing/2014/main" id="{19760700-8312-4799-BC28-15FAE57734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BEB719-FBDD-48A6-B148-805F5EFA8D1D}"/>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049550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4149-07E9-42BC-80A5-1BAF0A4BB5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F944F5-092C-44BA-A31D-32F042CC3B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C3BBA6-B448-47AD-851A-9DE8B1753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51C28C-3597-4810-B4BD-777C7C0B16A3}"/>
              </a:ext>
            </a:extLst>
          </p:cNvPr>
          <p:cNvSpPr>
            <a:spLocks noGrp="1"/>
          </p:cNvSpPr>
          <p:nvPr>
            <p:ph type="dt" sz="half" idx="10"/>
          </p:nvPr>
        </p:nvSpPr>
        <p:spPr/>
        <p:txBody>
          <a:bodyPr/>
          <a:lstStyle/>
          <a:p>
            <a:fld id="{D5F645B3-BBED-4308-8800-55405113B090}" type="datetimeFigureOut">
              <a:rPr lang="en-IN" smtClean="0"/>
              <a:t>16-03-2019</a:t>
            </a:fld>
            <a:endParaRPr lang="en-IN"/>
          </a:p>
        </p:txBody>
      </p:sp>
      <p:sp>
        <p:nvSpPr>
          <p:cNvPr id="6" name="Footer Placeholder 5">
            <a:extLst>
              <a:ext uri="{FF2B5EF4-FFF2-40B4-BE49-F238E27FC236}">
                <a16:creationId xmlns:a16="http://schemas.microsoft.com/office/drawing/2014/main" id="{9C892B9F-37EE-4B9C-9C6F-FB9D55CE18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E9A683-E48C-43FE-8BE4-466967FF5E67}"/>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3011780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87577-7F67-4E5D-8D79-F61D5631F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736F19-8735-4782-9BE4-FE135F04F3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24CCEC-2AFB-4E00-A4F6-987AF4FCBC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F645B3-BBED-4308-8800-55405113B090}" type="datetimeFigureOut">
              <a:rPr lang="en-IN" smtClean="0"/>
              <a:t>16-03-2019</a:t>
            </a:fld>
            <a:endParaRPr lang="en-IN"/>
          </a:p>
        </p:txBody>
      </p:sp>
      <p:sp>
        <p:nvSpPr>
          <p:cNvPr id="5" name="Footer Placeholder 4">
            <a:extLst>
              <a:ext uri="{FF2B5EF4-FFF2-40B4-BE49-F238E27FC236}">
                <a16:creationId xmlns:a16="http://schemas.microsoft.com/office/drawing/2014/main" id="{52AE3616-A83B-4EBE-8263-8188EDD8C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9C1A306-2507-404E-9C31-DB74DE6C8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4680CB-AC2C-4275-BB96-696CE0A0B5E0}" type="slidenum">
              <a:rPr lang="en-IN" smtClean="0"/>
              <a:t>‹#›</a:t>
            </a:fld>
            <a:endParaRPr lang="en-IN"/>
          </a:p>
        </p:txBody>
      </p:sp>
    </p:spTree>
    <p:extLst>
      <p:ext uri="{BB962C8B-B14F-4D97-AF65-F5344CB8AC3E}">
        <p14:creationId xmlns:p14="http://schemas.microsoft.com/office/powerpoint/2010/main" val="151131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13.xml.rels><?xml version="1.0" encoding="UTF-8" standalone="yes"?>
<Relationships xmlns="http://schemas.openxmlformats.org/package/2006/relationships"><Relationship Id="rId8" Type="http://schemas.openxmlformats.org/officeDocument/2006/relationships/hyperlink" Target="https://xmonkeys360.com/" TargetMode="External"/><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image" Target="../media/image38.emf"/><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png"/><Relationship Id="rId3" Type="http://schemas.openxmlformats.org/officeDocument/2006/relationships/image" Target="../media/image9.emf"/><Relationship Id="rId21" Type="http://schemas.openxmlformats.org/officeDocument/2006/relationships/image" Target="../media/image27.png"/><Relationship Id="rId7" Type="http://schemas.openxmlformats.org/officeDocument/2006/relationships/image" Target="../media/image13.emf"/><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29.emf"/><Relationship Id="rId5" Type="http://schemas.openxmlformats.org/officeDocument/2006/relationships/image" Target="../media/image11.emf"/><Relationship Id="rId15" Type="http://schemas.openxmlformats.org/officeDocument/2006/relationships/image" Target="../media/image21.png"/><Relationship Id="rId23" Type="http://schemas.microsoft.com/office/2007/relationships/hdphoto" Target="../media/hdphoto1.wdp"/><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10.emf"/><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994C6-3880-433E-B639-549731CD9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4381" y="3429000"/>
            <a:ext cx="2237704" cy="2237704"/>
          </a:xfrm>
          <a:prstGeom prst="rect">
            <a:avLst/>
          </a:prstGeom>
        </p:spPr>
      </p:pic>
      <p:pic>
        <p:nvPicPr>
          <p:cNvPr id="21" name="Picture 20">
            <a:extLst>
              <a:ext uri="{FF2B5EF4-FFF2-40B4-BE49-F238E27FC236}">
                <a16:creationId xmlns:a16="http://schemas.microsoft.com/office/drawing/2014/main" id="{5D324C1F-54A8-4BF8-8227-782583517B3D}"/>
              </a:ext>
            </a:extLst>
          </p:cNvPr>
          <p:cNvPicPr>
            <a:picLocks noChangeAspect="1"/>
          </p:cNvPicPr>
          <p:nvPr/>
        </p:nvPicPr>
        <p:blipFill>
          <a:blip r:embed="rId3"/>
          <a:stretch>
            <a:fillRect/>
          </a:stretch>
        </p:blipFill>
        <p:spPr>
          <a:xfrm>
            <a:off x="9954295" y="624535"/>
            <a:ext cx="1857875" cy="676096"/>
          </a:xfrm>
          <a:prstGeom prst="rect">
            <a:avLst/>
          </a:prstGeom>
        </p:spPr>
      </p:pic>
    </p:spTree>
    <p:extLst>
      <p:ext uri="{BB962C8B-B14F-4D97-AF65-F5344CB8AC3E}">
        <p14:creationId xmlns:p14="http://schemas.microsoft.com/office/powerpoint/2010/main" val="314722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893" y="1189814"/>
            <a:ext cx="12587971" cy="1198149"/>
          </a:xfrm>
        </p:spPr>
        <p:txBody>
          <a:bodyPr/>
          <a:lstStyle/>
          <a:p>
            <a:r>
              <a:rPr lang="en-US" dirty="0"/>
              <a:t>Sync files to Azure Storage</a:t>
            </a:r>
          </a:p>
          <a:p>
            <a:r>
              <a:rPr lang="en-US" dirty="0"/>
              <a:t>Online/Offline, just like table storage</a:t>
            </a:r>
          </a:p>
        </p:txBody>
      </p:sp>
      <p:sp>
        <p:nvSpPr>
          <p:cNvPr id="3" name="Title 2"/>
          <p:cNvSpPr>
            <a:spLocks noGrp="1"/>
          </p:cNvSpPr>
          <p:nvPr>
            <p:ph type="title"/>
          </p:nvPr>
        </p:nvSpPr>
        <p:spPr>
          <a:xfrm>
            <a:off x="250672" y="0"/>
            <a:ext cx="10515600" cy="1325563"/>
          </a:xfrm>
        </p:spPr>
        <p:txBody>
          <a:bodyPr/>
          <a:lstStyle/>
          <a:p>
            <a:r>
              <a:rPr lang="en-US" dirty="0"/>
              <a:t>File sync</a:t>
            </a:r>
          </a:p>
        </p:txBody>
      </p:sp>
      <p:pic>
        <p:nvPicPr>
          <p:cNvPr id="4" name="Picture 3"/>
          <p:cNvPicPr>
            <a:picLocks noChangeAspect="1"/>
          </p:cNvPicPr>
          <p:nvPr/>
        </p:nvPicPr>
        <p:blipFill>
          <a:blip r:embed="rId3"/>
          <a:stretch>
            <a:fillRect/>
          </a:stretch>
        </p:blipFill>
        <p:spPr>
          <a:xfrm>
            <a:off x="7404436" y="3306182"/>
            <a:ext cx="5051078" cy="3550846"/>
          </a:xfrm>
          <a:prstGeom prst="rect">
            <a:avLst/>
          </a:prstGeom>
        </p:spPr>
      </p:pic>
      <p:pic>
        <p:nvPicPr>
          <p:cNvPr id="1026" name="Picture 2" descr="Requesting a SAS tok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91" y="2886915"/>
            <a:ext cx="7153764" cy="337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342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B3F094-1D21-4DEA-9D34-5A25E4FC5D68}"/>
              </a:ext>
            </a:extLst>
          </p:cNvPr>
          <p:cNvSpPr/>
          <p:nvPr/>
        </p:nvSpPr>
        <p:spPr>
          <a:xfrm>
            <a:off x="4282550" y="2418951"/>
            <a:ext cx="2473754" cy="1200329"/>
          </a:xfrm>
          <a:prstGeom prst="rect">
            <a:avLst/>
          </a:prstGeom>
        </p:spPr>
        <p:txBody>
          <a:bodyPr wrap="none">
            <a:spAutoFit/>
          </a:bodyPr>
          <a:lstStyle/>
          <a:p>
            <a:r>
              <a:rPr lang="pt-BR" sz="7200" b="1" spc="-150" dirty="0">
                <a:ln w="3175">
                  <a:noFill/>
                </a:ln>
                <a:solidFill>
                  <a:schemeClr val="bg1"/>
                </a:solidFill>
                <a:latin typeface="Segoe UI Light" panose="020B0502040204020203" pitchFamily="34" charset="0"/>
                <a:cs typeface="Segoe UI Light" panose="020B0502040204020203" pitchFamily="34" charset="0"/>
              </a:rPr>
              <a:t>Demo</a:t>
            </a:r>
            <a:endParaRPr lang="en-IN" sz="7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283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58" y="-25886"/>
            <a:ext cx="10515600" cy="1325563"/>
          </a:xfrm>
        </p:spPr>
        <p:txBody>
          <a:bodyPr/>
          <a:lstStyle/>
          <a:p>
            <a:r>
              <a:rPr lang="en-US" dirty="0">
                <a:solidFill>
                  <a:schemeClr val="tx1"/>
                </a:solidFill>
              </a:rPr>
              <a:t>Shopping Demo App</a:t>
            </a:r>
            <a:endParaRPr lang="de-DE" dirty="0">
              <a:solidFill>
                <a:schemeClr val="tx1"/>
              </a:solidFill>
            </a:endParaRPr>
          </a:p>
        </p:txBody>
      </p:sp>
      <p:sp>
        <p:nvSpPr>
          <p:cNvPr id="18" name="TextBox 17"/>
          <p:cNvSpPr txBox="1"/>
          <p:nvPr/>
        </p:nvSpPr>
        <p:spPr>
          <a:xfrm>
            <a:off x="339336" y="6086561"/>
            <a:ext cx="1723896" cy="566817"/>
          </a:xfrm>
          <a:prstGeom prst="rect">
            <a:avLst/>
          </a:prstGeom>
          <a:noFill/>
        </p:spPr>
        <p:txBody>
          <a:bodyPr wrap="square" lIns="88205" tIns="146243" rIns="182802" bIns="146243" rtlCol="0">
            <a:spAutoFit/>
          </a:bodyPr>
          <a:lstStyle/>
          <a:p>
            <a:pPr defTabSz="913874">
              <a:lnSpc>
                <a:spcPct val="90000"/>
              </a:lnSpc>
              <a:spcAft>
                <a:spcPts val="600"/>
              </a:spcAft>
            </a:pPr>
            <a:r>
              <a:rPr lang="en-US" sz="1961" kern="0" dirty="0">
                <a:gradFill>
                  <a:gsLst>
                    <a:gs pos="2917">
                      <a:srgbClr val="FFFFFF"/>
                    </a:gs>
                    <a:gs pos="30000">
                      <a:srgbClr val="FFFFFF"/>
                    </a:gs>
                  </a:gsLst>
                  <a:lin ang="5400000" scaled="0"/>
                </a:gradFill>
                <a:latin typeface="Segoe UI Semilight"/>
              </a:rPr>
              <a:t>Available on</a:t>
            </a:r>
          </a:p>
        </p:txBody>
      </p:sp>
      <p:pic>
        <p:nvPicPr>
          <p:cNvPr id="28" name="Picture 27"/>
          <p:cNvPicPr>
            <a:picLocks noChangeAspect="1"/>
          </p:cNvPicPr>
          <p:nvPr/>
        </p:nvPicPr>
        <p:blipFill>
          <a:blip r:embed="rId3"/>
          <a:stretch>
            <a:fillRect/>
          </a:stretch>
        </p:blipFill>
        <p:spPr>
          <a:xfrm>
            <a:off x="1830066" y="6121300"/>
            <a:ext cx="1577422" cy="497340"/>
          </a:xfrm>
          <a:prstGeom prst="rect">
            <a:avLst/>
          </a:prstGeom>
        </p:spPr>
      </p:pic>
      <p:pic>
        <p:nvPicPr>
          <p:cNvPr id="29" name="Picture 28"/>
          <p:cNvPicPr>
            <a:picLocks noChangeAspect="1"/>
          </p:cNvPicPr>
          <p:nvPr/>
        </p:nvPicPr>
        <p:blipFill>
          <a:blip r:embed="rId4"/>
          <a:stretch>
            <a:fillRect/>
          </a:stretch>
        </p:blipFill>
        <p:spPr>
          <a:xfrm>
            <a:off x="9279168" y="1845381"/>
            <a:ext cx="2875658" cy="4946659"/>
          </a:xfrm>
          <a:prstGeom prst="rect">
            <a:avLst/>
          </a:prstGeom>
        </p:spPr>
      </p:pic>
      <p:pic>
        <p:nvPicPr>
          <p:cNvPr id="30" name="Picture 29"/>
          <p:cNvPicPr>
            <a:picLocks noChangeAspect="1"/>
          </p:cNvPicPr>
          <p:nvPr/>
        </p:nvPicPr>
        <p:blipFill>
          <a:blip r:embed="rId5"/>
          <a:stretch>
            <a:fillRect/>
          </a:stretch>
        </p:blipFill>
        <p:spPr>
          <a:xfrm>
            <a:off x="5973626" y="1538022"/>
            <a:ext cx="2738988" cy="4711560"/>
          </a:xfrm>
          <a:prstGeom prst="rect">
            <a:avLst/>
          </a:prstGeom>
        </p:spPr>
      </p:pic>
      <p:sp>
        <p:nvSpPr>
          <p:cNvPr id="33" name="Shape 183"/>
          <p:cNvSpPr txBox="1">
            <a:spLocks/>
          </p:cNvSpPr>
          <p:nvPr/>
        </p:nvSpPr>
        <p:spPr>
          <a:xfrm>
            <a:off x="130858" y="1271696"/>
            <a:ext cx="4975836" cy="1910794"/>
          </a:xfrm>
          <a:prstGeom prst="rect">
            <a:avLst/>
          </a:prstGeom>
        </p:spPr>
        <p:txBody>
          <a:bodyPr vert="horz" wrap="square" lIns="121865" tIns="121865" rIns="121865" bIns="121865" rtlCol="0" anchor="t" anchorCtr="0">
            <a:noAutofit/>
          </a:bodyPr>
          <a:lstStyle>
            <a:lvl1pPr marL="0" marR="0" lvl="0" indent="0" algn="l" defTabSz="913355" rtl="0" eaLnBrk="1" fontAlgn="auto" latinLnBrk="0" hangingPunct="1">
              <a:lnSpc>
                <a:spcPct val="90000"/>
              </a:lnSpc>
              <a:spcBef>
                <a:spcPts val="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lvl="1" indent="-236285" algn="l" defTabSz="913355" rtl="0" eaLnBrk="1" fontAlgn="auto" latinLnBrk="0" hangingPunct="1">
              <a:lnSpc>
                <a:spcPct val="90000"/>
              </a:lnSpc>
              <a:spcBef>
                <a:spcPts val="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lvl="2"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lvl="3"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lvl="4" indent="-223849" algn="l" defTabSz="913355" rtl="0" eaLnBrk="1" fontAlgn="auto" latinLnBrk="0" hangingPunct="1">
              <a:lnSpc>
                <a:spcPct val="90000"/>
              </a:lnSpc>
              <a:spcBef>
                <a:spcPts val="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lvl="5"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6pPr>
            <a:lvl7pPr marL="2968405" lvl="6"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7pPr>
            <a:lvl8pPr marL="3425084" lvl="7"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8pPr>
            <a:lvl9pPr marL="3881763" lvl="8"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9pPr>
          </a:lstStyle>
          <a:p>
            <a:pPr marL="0" lvl="6" indent="0" defTabSz="895190">
              <a:buNone/>
            </a:pPr>
            <a:r>
              <a:rPr lang="en-US" sz="2353" dirty="0">
                <a:latin typeface="+mj-lt"/>
                <a:ea typeface="Segoe UI Semilight" charset="0"/>
                <a:cs typeface="Segoe UI Semilight" charset="0"/>
              </a:rPr>
              <a:t>Azure Services:</a:t>
            </a:r>
          </a:p>
          <a:p>
            <a:pPr marL="342768" lvl="6" indent="-342768" defTabSz="895190"/>
            <a:r>
              <a:rPr lang="en-US" sz="2353" dirty="0">
                <a:latin typeface="+mj-lt"/>
                <a:ea typeface="Segoe UI Semilight" charset="0"/>
                <a:cs typeface="Segoe UI Semilight" charset="0"/>
              </a:rPr>
              <a:t>Cognitive Services (Emotion API)</a:t>
            </a:r>
          </a:p>
          <a:p>
            <a:pPr marL="342768" lvl="6" indent="-342768" defTabSz="895190"/>
            <a:r>
              <a:rPr lang="en-US" sz="2353" dirty="0">
                <a:latin typeface="+mj-lt"/>
                <a:ea typeface="Segoe UI Semilight" charset="0"/>
                <a:cs typeface="Segoe UI Semilight" charset="0"/>
              </a:rPr>
              <a:t>Storage </a:t>
            </a:r>
          </a:p>
          <a:p>
            <a:pPr marL="342768" lvl="6" indent="-342768" defTabSz="895190"/>
            <a:r>
              <a:rPr lang="en-US" sz="2353" dirty="0">
                <a:latin typeface="+mj-lt"/>
                <a:ea typeface="Segoe UI Semilight" charset="0"/>
                <a:cs typeface="Segoe UI Semilight" charset="0"/>
              </a:rPr>
              <a:t>On/offline sync</a:t>
            </a:r>
          </a:p>
          <a:p>
            <a:pPr marL="342768" lvl="6" indent="-342768" defTabSz="895190"/>
            <a:r>
              <a:rPr lang="en-US" sz="2353" dirty="0">
                <a:latin typeface="+mj-lt"/>
                <a:ea typeface="Segoe UI Semilight" charset="0"/>
                <a:cs typeface="Segoe UI Semilight" charset="0"/>
              </a:rPr>
              <a:t>Push notifications</a:t>
            </a:r>
          </a:p>
          <a:p>
            <a:pPr marL="342768" lvl="6" indent="-342768" defTabSz="895190"/>
            <a:r>
              <a:rPr lang="en-US" sz="2353" dirty="0">
                <a:latin typeface="+mj-lt"/>
                <a:ea typeface="Segoe UI Semilight" charset="0"/>
                <a:cs typeface="Segoe UI Semilight" charset="0"/>
              </a:rPr>
              <a:t>Authentication</a:t>
            </a:r>
          </a:p>
          <a:p>
            <a:pPr marL="342768" lvl="6" indent="-342768" defTabSz="895190"/>
            <a:endParaRPr lang="en-US" sz="1869" dirty="0">
              <a:latin typeface="+mj-lt"/>
              <a:ea typeface="Segoe UI Semilight" charset="0"/>
              <a:cs typeface="Segoe UI Semilight" charset="0"/>
            </a:endParaRPr>
          </a:p>
          <a:p>
            <a:pPr marL="0" lvl="6" indent="0" defTabSz="895190">
              <a:buNone/>
            </a:pPr>
            <a:endParaRPr lang="en-US" sz="1869" dirty="0">
              <a:latin typeface="+mj-lt"/>
              <a:ea typeface="Segoe UI Semilight" charset="0"/>
              <a:cs typeface="Segoe UI Semilight" charset="0"/>
            </a:endParaRPr>
          </a:p>
          <a:p>
            <a:pPr marL="228501" indent="-228501" defTabSz="895190">
              <a:lnSpc>
                <a:spcPct val="100000"/>
              </a:lnSpc>
              <a:buFont typeface="Arial" panose="020B0604020202020204" pitchFamily="34" charset="0"/>
              <a:buChar char="•"/>
            </a:pPr>
            <a:endParaRPr lang="en-US" sz="1333" dirty="0">
              <a:solidFill>
                <a:schemeClr val="tx1"/>
              </a:solidFill>
              <a:ea typeface="Segoe UI" charset="0"/>
              <a:cs typeface="Segoe UI" charset="0"/>
            </a:endParaRPr>
          </a:p>
          <a:p>
            <a:pPr marL="228501" indent="-228501" defTabSz="895190">
              <a:lnSpc>
                <a:spcPct val="100000"/>
              </a:lnSpc>
              <a:buFont typeface="Arial" panose="020B0604020202020204" pitchFamily="34" charset="0"/>
              <a:buChar char="•"/>
            </a:pPr>
            <a:endParaRPr lang="x-none" sz="1333" dirty="0">
              <a:solidFill>
                <a:schemeClr val="tx1"/>
              </a:solidFill>
              <a:ea typeface="Segoe UI" charset="0"/>
              <a:cs typeface="Segoe UI" charset="0"/>
            </a:endParaRPr>
          </a:p>
          <a:p>
            <a:pPr defTabSz="895190">
              <a:lnSpc>
                <a:spcPct val="100000"/>
              </a:lnSpc>
            </a:pPr>
            <a:endParaRPr lang="en-US" sz="1200" dirty="0">
              <a:solidFill>
                <a:schemeClr val="tx1"/>
              </a:solidFill>
              <a:ea typeface="Segoe UI" charset="0"/>
              <a:cs typeface="Segoe UI" charset="0"/>
            </a:endParaRPr>
          </a:p>
          <a:p>
            <a:pPr defTabSz="895190">
              <a:lnSpc>
                <a:spcPct val="100000"/>
              </a:lnSpc>
            </a:pPr>
            <a:endParaRPr lang="en-US" sz="1200" dirty="0">
              <a:solidFill>
                <a:schemeClr val="tx1"/>
              </a:solidFill>
              <a:ea typeface="Segoe UI" charset="0"/>
              <a:cs typeface="Segoe UI" charset="0"/>
            </a:endParaRPr>
          </a:p>
          <a:p>
            <a:pPr defTabSz="895190">
              <a:lnSpc>
                <a:spcPct val="100000"/>
              </a:lnSpc>
            </a:pPr>
            <a:endParaRPr lang="en" sz="1200" dirty="0">
              <a:solidFill>
                <a:schemeClr val="tx1"/>
              </a:solidFill>
              <a:ea typeface="Segoe UI" charset="0"/>
              <a:cs typeface="Segoe UI" charset="0"/>
            </a:endParaRPr>
          </a:p>
        </p:txBody>
      </p:sp>
      <p:sp>
        <p:nvSpPr>
          <p:cNvPr id="14" name="Rectangle 13"/>
          <p:cNvSpPr/>
          <p:nvPr/>
        </p:nvSpPr>
        <p:spPr>
          <a:xfrm>
            <a:off x="130858" y="3945293"/>
            <a:ext cx="6094271" cy="1200158"/>
          </a:xfrm>
          <a:prstGeom prst="rect">
            <a:avLst/>
          </a:prstGeom>
        </p:spPr>
        <p:txBody>
          <a:bodyPr>
            <a:spAutoFit/>
          </a:bodyPr>
          <a:lstStyle/>
          <a:p>
            <a:pPr defTabSz="896214"/>
            <a:r>
              <a:rPr lang="en-US" sz="2353" kern="0" dirty="0">
                <a:solidFill>
                  <a:sysClr val="windowText" lastClr="000000"/>
                </a:solidFill>
                <a:latin typeface="+mj-lt"/>
              </a:rPr>
              <a:t>What’s Available:</a:t>
            </a:r>
          </a:p>
          <a:p>
            <a:pPr marL="285640" indent="-285640" defTabSz="896214">
              <a:buFont typeface="Arial" charset="0"/>
              <a:buChar char="•"/>
            </a:pPr>
            <a:r>
              <a:rPr lang="en-US" sz="2353" kern="0" dirty="0">
                <a:solidFill>
                  <a:sysClr val="windowText" lastClr="000000"/>
                </a:solidFill>
                <a:latin typeface="+mj-lt"/>
              </a:rPr>
              <a:t>Complete sample app with documentation</a:t>
            </a:r>
          </a:p>
          <a:p>
            <a:pPr marL="285640" indent="-285640" defTabSz="896214">
              <a:buFont typeface="Arial" charset="0"/>
              <a:buChar char="•"/>
            </a:pPr>
            <a:r>
              <a:rPr lang="en-US" sz="2353" kern="0" dirty="0">
                <a:solidFill>
                  <a:sysClr val="windowText" lastClr="000000"/>
                </a:solidFill>
                <a:latin typeface="+mj-lt"/>
              </a:rPr>
              <a:t>Individual “quick starts”</a:t>
            </a:r>
          </a:p>
        </p:txBody>
      </p:sp>
      <p:pic>
        <p:nvPicPr>
          <p:cNvPr id="15" name="Picture 14"/>
          <p:cNvPicPr>
            <a:picLocks noChangeAspect="1"/>
          </p:cNvPicPr>
          <p:nvPr/>
        </p:nvPicPr>
        <p:blipFill>
          <a:blip r:embed="rId6"/>
          <a:stretch>
            <a:fillRect/>
          </a:stretch>
        </p:blipFill>
        <p:spPr>
          <a:xfrm>
            <a:off x="7734281" y="290405"/>
            <a:ext cx="2700755" cy="4645793"/>
          </a:xfrm>
          <a:prstGeom prst="rect">
            <a:avLst/>
          </a:prstGeom>
        </p:spPr>
      </p:pic>
      <p:sp>
        <p:nvSpPr>
          <p:cNvPr id="3" name="Rectangle 2"/>
          <p:cNvSpPr/>
          <p:nvPr/>
        </p:nvSpPr>
        <p:spPr>
          <a:xfrm>
            <a:off x="74395" y="6202534"/>
            <a:ext cx="5474576" cy="336759"/>
          </a:xfrm>
          <a:prstGeom prst="rect">
            <a:avLst/>
          </a:prstGeom>
        </p:spPr>
        <p:txBody>
          <a:bodyPr wrap="none">
            <a:spAutoFit/>
          </a:bodyPr>
          <a:lstStyle/>
          <a:p>
            <a:pPr defTabSz="896214">
              <a:lnSpc>
                <a:spcPct val="90000"/>
              </a:lnSpc>
              <a:spcAft>
                <a:spcPts val="588"/>
              </a:spcAft>
            </a:pPr>
            <a:r>
              <a:rPr lang="en-GB" sz="1765" kern="0" dirty="0">
                <a:solidFill>
                  <a:sysClr val="windowText" lastClr="000000"/>
                </a:solidFill>
              </a:rPr>
              <a:t>github.com/Microsoft/</a:t>
            </a:r>
            <a:r>
              <a:rPr lang="en-GB" sz="1765" kern="0" dirty="0" err="1">
                <a:solidFill>
                  <a:sysClr val="windowText" lastClr="000000"/>
                </a:solidFill>
              </a:rPr>
              <a:t>XamarinAzure_ShoppingDemoApp</a:t>
            </a:r>
            <a:endParaRPr lang="en-GB" sz="1765" kern="0" dirty="0">
              <a:solidFill>
                <a:sysClr val="windowText" lastClr="000000"/>
              </a:solidFill>
            </a:endParaRPr>
          </a:p>
        </p:txBody>
      </p:sp>
    </p:spTree>
    <p:extLst>
      <p:ext uri="{BB962C8B-B14F-4D97-AF65-F5344CB8AC3E}">
        <p14:creationId xmlns:p14="http://schemas.microsoft.com/office/powerpoint/2010/main" val="109966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p:cNvSpPr txBox="1">
            <a:spLocks noChangeArrowheads="1"/>
          </p:cNvSpPr>
          <p:nvPr/>
        </p:nvSpPr>
        <p:spPr bwMode="auto">
          <a:xfrm>
            <a:off x="3829373" y="2702029"/>
            <a:ext cx="4253152" cy="101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eaLnBrk="1" hangingPunct="1"/>
            <a:r>
              <a:rPr lang="en-GB" altLang="en-US" sz="5998" dirty="0">
                <a:solidFill>
                  <a:schemeClr val="tx1">
                    <a:lumMod val="65000"/>
                    <a:lumOff val="35000"/>
                  </a:schemeClr>
                </a:solidFill>
                <a:latin typeface="Footlight MT Light" panose="0204060206030A020304" pitchFamily="18" charset="0"/>
              </a:rPr>
              <a:t>THANK YOU</a:t>
            </a:r>
            <a:endParaRPr lang="en-IN" altLang="en-US" sz="5998" dirty="0">
              <a:solidFill>
                <a:schemeClr val="tx1">
                  <a:lumMod val="65000"/>
                  <a:lumOff val="35000"/>
                </a:schemeClr>
              </a:solidFill>
              <a:latin typeface="Footlight MT Light" panose="0204060206030A020304" pitchFamily="18" charset="0"/>
            </a:endParaRPr>
          </a:p>
        </p:txBody>
      </p:sp>
      <p:sp>
        <p:nvSpPr>
          <p:cNvPr id="12" name="Text Placeholder 1"/>
          <p:cNvSpPr txBox="1">
            <a:spLocks/>
          </p:cNvSpPr>
          <p:nvPr/>
        </p:nvSpPr>
        <p:spPr>
          <a:xfrm>
            <a:off x="1731888" y="4020205"/>
            <a:ext cx="4253152" cy="12141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defRPr/>
            </a:pPr>
            <a:r>
              <a:rPr lang="en-GB" sz="2745" b="1" dirty="0">
                <a:solidFill>
                  <a:schemeClr val="tx1">
                    <a:lumMod val="65000"/>
                    <a:lumOff val="35000"/>
                  </a:schemeClr>
                </a:solidFill>
                <a:latin typeface="Californian FB" panose="0207040306080B030204" pitchFamily="18" charset="0"/>
              </a:rPr>
              <a:t>Anbu Mani</a:t>
            </a:r>
          </a:p>
          <a:p>
            <a:pPr marL="0" indent="0">
              <a:buNone/>
              <a:defRPr/>
            </a:pPr>
            <a:r>
              <a:rPr lang="en-GB" sz="2745" b="1" dirty="0">
                <a:solidFill>
                  <a:schemeClr val="tx1">
                    <a:lumMod val="65000"/>
                    <a:lumOff val="35000"/>
                  </a:schemeClr>
                </a:solidFill>
                <a:latin typeface="Californian FB" panose="0207040306080B030204" pitchFamily="18" charset="0"/>
              </a:rPr>
              <a:t>Software Engineer</a:t>
            </a:r>
          </a:p>
          <a:p>
            <a:pPr marL="0" indent="0">
              <a:buNone/>
              <a:defRPr/>
            </a:pPr>
            <a:r>
              <a:rPr lang="en-GB" sz="2745" b="1" dirty="0">
                <a:solidFill>
                  <a:schemeClr val="tx1">
                    <a:lumMod val="65000"/>
                    <a:lumOff val="35000"/>
                  </a:schemeClr>
                </a:solidFill>
                <a:latin typeface="Californian FB" panose="0207040306080B030204" pitchFamily="18" charset="0"/>
              </a:rPr>
              <a:t> </a:t>
            </a:r>
          </a:p>
          <a:p>
            <a:pPr marL="0" indent="0">
              <a:buNone/>
              <a:defRPr/>
            </a:pPr>
            <a:endParaRPr lang="en-GB" sz="2745" b="1" dirty="0">
              <a:solidFill>
                <a:schemeClr val="tx1">
                  <a:lumMod val="65000"/>
                  <a:lumOff val="35000"/>
                </a:schemeClr>
              </a:solidFill>
            </a:endParaRPr>
          </a:p>
        </p:txBody>
      </p:sp>
      <p:sp>
        <p:nvSpPr>
          <p:cNvPr id="59399" name="Rectangle 18"/>
          <p:cNvSpPr>
            <a:spLocks noChangeArrowheads="1"/>
          </p:cNvSpPr>
          <p:nvPr/>
        </p:nvSpPr>
        <p:spPr bwMode="auto">
          <a:xfrm>
            <a:off x="1486188" y="4634634"/>
            <a:ext cx="184731" cy="100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eaLnBrk="1" hangingPunct="1"/>
            <a:br>
              <a:rPr lang="en-IN" sz="1568" dirty="0">
                <a:solidFill>
                  <a:schemeClr val="bg1"/>
                </a:solidFill>
                <a:latin typeface="Times New Roman" panose="02020603050405020304" pitchFamily="18" charset="0"/>
                <a:cs typeface="Times New Roman" panose="02020603050405020304" pitchFamily="18" charset="0"/>
              </a:rPr>
            </a:br>
            <a:endParaRPr lang="en-IN" sz="1568" dirty="0">
              <a:solidFill>
                <a:schemeClr val="bg1"/>
              </a:solidFill>
            </a:endParaRPr>
          </a:p>
          <a:p>
            <a:pPr eaLnBrk="1" hangingPunct="1"/>
            <a:endParaRPr lang="en-IN" altLang="en-US" sz="1400" dirty="0">
              <a:solidFill>
                <a:schemeClr val="bg1"/>
              </a:solidFill>
              <a:latin typeface="Times New Roman" panose="02020603050405020304" pitchFamily="18" charset="0"/>
              <a:cs typeface="Times New Roman" panose="02020603050405020304" pitchFamily="18" charset="0"/>
            </a:endParaRPr>
          </a:p>
          <a:p>
            <a:pPr eaLnBrk="1" hangingPunct="1"/>
            <a:endParaRPr lang="en-IN" altLang="en-US" sz="1400"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47435C74-8E71-406C-BA5E-776611C266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1076" y="2307489"/>
            <a:ext cx="1034143" cy="3508933"/>
          </a:xfrm>
          <a:prstGeom prst="rect">
            <a:avLst/>
          </a:prstGeom>
        </p:spPr>
      </p:pic>
      <p:cxnSp>
        <p:nvCxnSpPr>
          <p:cNvPr id="18" name="Straight Connector 17">
            <a:extLst>
              <a:ext uri="{FF2B5EF4-FFF2-40B4-BE49-F238E27FC236}">
                <a16:creationId xmlns:a16="http://schemas.microsoft.com/office/drawing/2014/main" id="{1E1E3AA0-8636-4E53-8301-F38951ECB6B1}"/>
              </a:ext>
            </a:extLst>
          </p:cNvPr>
          <p:cNvCxnSpPr/>
          <p:nvPr/>
        </p:nvCxnSpPr>
        <p:spPr>
          <a:xfrm flipV="1">
            <a:off x="1613876" y="5729092"/>
            <a:ext cx="9183187" cy="4576"/>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21" name="Group 24">
            <a:extLst>
              <a:ext uri="{FF2B5EF4-FFF2-40B4-BE49-F238E27FC236}">
                <a16:creationId xmlns:a16="http://schemas.microsoft.com/office/drawing/2014/main" id="{13897E23-236B-4969-A281-6431232CBAA5}"/>
              </a:ext>
            </a:extLst>
          </p:cNvPr>
          <p:cNvGrpSpPr>
            <a:grpSpLocks/>
          </p:cNvGrpSpPr>
          <p:nvPr/>
        </p:nvGrpSpPr>
        <p:grpSpPr bwMode="auto">
          <a:xfrm>
            <a:off x="1613876" y="5882946"/>
            <a:ext cx="8517905" cy="429537"/>
            <a:chOff x="3094037" y="5478543"/>
            <a:chExt cx="8688335" cy="438089"/>
          </a:xfrm>
        </p:grpSpPr>
        <p:sp>
          <p:nvSpPr>
            <p:cNvPr id="22" name="Rectangle 14">
              <a:extLst>
                <a:ext uri="{FF2B5EF4-FFF2-40B4-BE49-F238E27FC236}">
                  <a16:creationId xmlns:a16="http://schemas.microsoft.com/office/drawing/2014/main" id="{A81BA06D-F597-45F6-A6B1-AB4D156A2995}"/>
                </a:ext>
              </a:extLst>
            </p:cNvPr>
            <p:cNvSpPr>
              <a:spLocks noChangeArrowheads="1"/>
            </p:cNvSpPr>
            <p:nvPr/>
          </p:nvSpPr>
          <p:spPr bwMode="auto">
            <a:xfrm>
              <a:off x="5750158" y="5513035"/>
              <a:ext cx="1628972" cy="36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pPr>
              <a:r>
                <a:rPr lang="en-IN" altLang="en-US" sz="1765" dirty="0">
                  <a:solidFill>
                    <a:schemeClr val="tx1">
                      <a:lumMod val="65000"/>
                      <a:lumOff val="35000"/>
                    </a:schemeClr>
                  </a:solidFill>
                  <a:latin typeface="Times New Roman" panose="02020603050405020304" pitchFamily="18" charset="0"/>
                  <a:cs typeface="Times New Roman" panose="02020603050405020304" pitchFamily="18" charset="0"/>
                </a:rPr>
                <a:t>@AnbuMani27</a:t>
              </a:r>
            </a:p>
          </p:txBody>
        </p:sp>
        <p:sp>
          <p:nvSpPr>
            <p:cNvPr id="23" name="Rectangle 17">
              <a:extLst>
                <a:ext uri="{FF2B5EF4-FFF2-40B4-BE49-F238E27FC236}">
                  <a16:creationId xmlns:a16="http://schemas.microsoft.com/office/drawing/2014/main" id="{6509E100-462B-44F1-B7E4-D381BCBE10F5}"/>
                </a:ext>
              </a:extLst>
            </p:cNvPr>
            <p:cNvSpPr>
              <a:spLocks noChangeArrowheads="1"/>
            </p:cNvSpPr>
            <p:nvPr/>
          </p:nvSpPr>
          <p:spPr bwMode="auto">
            <a:xfrm>
              <a:off x="3475037" y="5513543"/>
              <a:ext cx="1753129" cy="3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pPr>
              <a:r>
                <a:rPr lang="en-IN" altLang="en-US" sz="1765" dirty="0">
                  <a:solidFill>
                    <a:schemeClr val="tx1">
                      <a:lumMod val="65000"/>
                      <a:lumOff val="35000"/>
                    </a:schemeClr>
                  </a:solidFill>
                  <a:latin typeface="Times New Roman" panose="02020603050405020304" pitchFamily="18" charset="0"/>
                  <a:cs typeface="Times New Roman" panose="02020603050405020304" pitchFamily="18" charset="0"/>
                </a:rPr>
                <a:t>@Anbu_Mani27</a:t>
              </a:r>
            </a:p>
          </p:txBody>
        </p:sp>
        <p:sp>
          <p:nvSpPr>
            <p:cNvPr id="24" name="Rectangle 38">
              <a:extLst>
                <a:ext uri="{FF2B5EF4-FFF2-40B4-BE49-F238E27FC236}">
                  <a16:creationId xmlns:a16="http://schemas.microsoft.com/office/drawing/2014/main" id="{969653AA-BBE8-4F01-B247-20157E0864B7}"/>
                </a:ext>
              </a:extLst>
            </p:cNvPr>
            <p:cNvSpPr>
              <a:spLocks noChangeArrowheads="1"/>
            </p:cNvSpPr>
            <p:nvPr/>
          </p:nvSpPr>
          <p:spPr bwMode="auto">
            <a:xfrm>
              <a:off x="7864799" y="5512644"/>
              <a:ext cx="1637039" cy="3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pPr>
              <a:r>
                <a:rPr lang="en-IN" altLang="en-US" sz="1765" dirty="0">
                  <a:solidFill>
                    <a:schemeClr val="tx1">
                      <a:lumMod val="65000"/>
                      <a:lumOff val="35000"/>
                    </a:schemeClr>
                  </a:solidFill>
                  <a:latin typeface="Times New Roman" panose="02020603050405020304" pitchFamily="18" charset="0"/>
                  <a:cs typeface="Times New Roman" panose="02020603050405020304" pitchFamily="18" charset="0"/>
                </a:rPr>
                <a:t>@AnbuMani27</a:t>
              </a:r>
            </a:p>
          </p:txBody>
        </p:sp>
        <p:sp>
          <p:nvSpPr>
            <p:cNvPr id="25" name="Rectangle 43">
              <a:extLst>
                <a:ext uri="{FF2B5EF4-FFF2-40B4-BE49-F238E27FC236}">
                  <a16:creationId xmlns:a16="http://schemas.microsoft.com/office/drawing/2014/main" id="{B4F797C7-6E04-4E3D-B6C1-4EBFEA1878FE}"/>
                </a:ext>
              </a:extLst>
            </p:cNvPr>
            <p:cNvSpPr>
              <a:spLocks noChangeArrowheads="1"/>
            </p:cNvSpPr>
            <p:nvPr/>
          </p:nvSpPr>
          <p:spPr bwMode="auto">
            <a:xfrm>
              <a:off x="10145333" y="5512643"/>
              <a:ext cx="1637039" cy="3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pPr>
              <a:r>
                <a:rPr lang="en-IN" altLang="en-US" sz="1765">
                  <a:solidFill>
                    <a:schemeClr val="tx1">
                      <a:lumMod val="65000"/>
                      <a:lumOff val="35000"/>
                    </a:schemeClr>
                  </a:solidFill>
                  <a:latin typeface="Times New Roman" panose="02020603050405020304" pitchFamily="18" charset="0"/>
                  <a:cs typeface="Times New Roman" panose="02020603050405020304" pitchFamily="18" charset="0"/>
                </a:rPr>
                <a:t>@AnbuMani27</a:t>
              </a:r>
            </a:p>
          </p:txBody>
        </p:sp>
        <p:pic>
          <p:nvPicPr>
            <p:cNvPr id="26" name="Picture 20" descr="C:\Users\Admin\Desktop\social_twitter.png">
              <a:extLst>
                <a:ext uri="{FF2B5EF4-FFF2-40B4-BE49-F238E27FC236}">
                  <a16:creationId xmlns:a16="http://schemas.microsoft.com/office/drawing/2014/main" id="{F60C4FD1-BC77-4C7F-985C-0639D8F9C8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037" y="548158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1" descr="C:\Users\Admin\Desktop\fb-icon-6957.png">
              <a:extLst>
                <a:ext uri="{FF2B5EF4-FFF2-40B4-BE49-F238E27FC236}">
                  <a16:creationId xmlns:a16="http://schemas.microsoft.com/office/drawing/2014/main" id="{5CF4D5DE-BAC0-41DD-A607-C27D6E3884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9158" y="5478543"/>
              <a:ext cx="432000" cy="43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2" descr="C:\Users\Admin\Desktop\Github-Free-PNG-Image.png">
              <a:extLst>
                <a:ext uri="{FF2B5EF4-FFF2-40B4-BE49-F238E27FC236}">
                  <a16:creationId xmlns:a16="http://schemas.microsoft.com/office/drawing/2014/main" id="{3B75271D-45C7-4B39-BB82-09E1786F1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66994" y="548158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3" descr="C:\Users\Admin\Desktop\linkedin_circle_ltblue.png">
              <a:extLst>
                <a:ext uri="{FF2B5EF4-FFF2-40B4-BE49-F238E27FC236}">
                  <a16:creationId xmlns:a16="http://schemas.microsoft.com/office/drawing/2014/main" id="{93BA1041-1E16-4DA2-A250-51C73B3189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8342" y="548158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 name="Picture 29">
            <a:extLst>
              <a:ext uri="{FF2B5EF4-FFF2-40B4-BE49-F238E27FC236}">
                <a16:creationId xmlns:a16="http://schemas.microsoft.com/office/drawing/2014/main" id="{10845157-B0E9-491E-845E-38C0033D05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4165" y="611659"/>
            <a:ext cx="2237704" cy="2237704"/>
          </a:xfrm>
          <a:prstGeom prst="rect">
            <a:avLst/>
          </a:prstGeom>
        </p:spPr>
      </p:pic>
      <p:sp>
        <p:nvSpPr>
          <p:cNvPr id="3" name="Rectangle 2">
            <a:extLst>
              <a:ext uri="{FF2B5EF4-FFF2-40B4-BE49-F238E27FC236}">
                <a16:creationId xmlns:a16="http://schemas.microsoft.com/office/drawing/2014/main" id="{83289FDF-0E39-416F-B522-F3E18D33F652}"/>
              </a:ext>
            </a:extLst>
          </p:cNvPr>
          <p:cNvSpPr/>
          <p:nvPr/>
        </p:nvSpPr>
        <p:spPr>
          <a:xfrm>
            <a:off x="1731888" y="5011241"/>
            <a:ext cx="2760692" cy="369332"/>
          </a:xfrm>
          <a:prstGeom prst="rect">
            <a:avLst/>
          </a:prstGeom>
        </p:spPr>
        <p:txBody>
          <a:bodyPr wrap="none">
            <a:spAutoFit/>
          </a:bodyPr>
          <a:lstStyle/>
          <a:p>
            <a:r>
              <a:rPr lang="en-GB" b="1" dirty="0">
                <a:solidFill>
                  <a:schemeClr val="bg1"/>
                </a:solidFill>
                <a:latin typeface="Californian FB" panose="0207040306080B030204" pitchFamily="18" charset="0"/>
                <a:hlinkClick r:id="rId8">
                  <a:extLst>
                    <a:ext uri="{A12FA001-AC4F-418D-AE19-62706E023703}">
                      <ahyp:hlinkClr xmlns:ahyp="http://schemas.microsoft.com/office/drawing/2018/hyperlinkcolor" val="tx"/>
                    </a:ext>
                  </a:extLst>
                </a:hlinkClick>
              </a:rPr>
              <a:t>https://xmonkeys360.com</a:t>
            </a:r>
            <a:endParaRPr lang="en-IN" dirty="0">
              <a:solidFill>
                <a:schemeClr val="bg1"/>
              </a:solidFill>
            </a:endParaRPr>
          </a:p>
        </p:txBody>
      </p:sp>
    </p:spTree>
    <p:extLst>
      <p:ext uri="{BB962C8B-B14F-4D97-AF65-F5344CB8AC3E}">
        <p14:creationId xmlns:p14="http://schemas.microsoft.com/office/powerpoint/2010/main" val="248075301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064" y="2029783"/>
            <a:ext cx="7262596" cy="2798438"/>
          </a:xfrm>
        </p:spPr>
        <p:txBody>
          <a:bodyPr/>
          <a:lstStyle/>
          <a:p>
            <a:r>
              <a:rPr lang="en-US" dirty="0"/>
              <a:t>The best apps stand out</a:t>
            </a:r>
          </a:p>
        </p:txBody>
      </p:sp>
    </p:spTree>
    <p:extLst>
      <p:ext uri="{BB962C8B-B14F-4D97-AF65-F5344CB8AC3E}">
        <p14:creationId xmlns:p14="http://schemas.microsoft.com/office/powerpoint/2010/main" val="2747829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57025" indent="-457025">
              <a:buFont typeface="Arial" charset="0"/>
              <a:buChar char="•"/>
            </a:pPr>
            <a:r>
              <a:rPr lang="en-US" dirty="0"/>
              <a:t>Crashes</a:t>
            </a:r>
          </a:p>
          <a:p>
            <a:pPr marL="457025" indent="-457025">
              <a:buFont typeface="Arial" charset="0"/>
              <a:buChar char="•"/>
            </a:pPr>
            <a:r>
              <a:rPr lang="en-US" dirty="0"/>
              <a:t>Hard to navigate, poor UI, bad user experience</a:t>
            </a:r>
          </a:p>
          <a:p>
            <a:pPr marL="457025" indent="-457025">
              <a:buFont typeface="Arial" charset="0"/>
              <a:buChar char="•"/>
            </a:pPr>
            <a:r>
              <a:rPr lang="en-US" dirty="0"/>
              <a:t>Features not as advertised</a:t>
            </a:r>
          </a:p>
          <a:p>
            <a:pPr marL="457025" indent="-457025">
              <a:buFont typeface="Arial" charset="0"/>
              <a:buChar char="•"/>
            </a:pPr>
            <a:r>
              <a:rPr lang="en-US" dirty="0"/>
              <a:t>Slow or </a:t>
            </a:r>
            <a:r>
              <a:rPr lang="en-US" dirty="0" err="1"/>
              <a:t>laggy</a:t>
            </a:r>
            <a:r>
              <a:rPr lang="en-US" dirty="0"/>
              <a:t> experience</a:t>
            </a:r>
          </a:p>
          <a:p>
            <a:pPr marL="457025" indent="-457025">
              <a:buFont typeface="Arial" charset="0"/>
              <a:buChar char="•"/>
            </a:pPr>
            <a:r>
              <a:rPr lang="en-US" dirty="0"/>
              <a:t>Data not available when you need it</a:t>
            </a:r>
          </a:p>
          <a:p>
            <a:pPr marL="457025" indent="-457025">
              <a:buFont typeface="Arial" charset="0"/>
              <a:buChar char="•"/>
            </a:pPr>
            <a:endParaRPr lang="en-US" dirty="0"/>
          </a:p>
          <a:p>
            <a:pPr marL="457025" indent="-457025">
              <a:buFont typeface="Arial" charset="0"/>
              <a:buChar char="•"/>
            </a:pPr>
            <a:endParaRPr lang="en-US" dirty="0"/>
          </a:p>
        </p:txBody>
      </p:sp>
      <p:sp>
        <p:nvSpPr>
          <p:cNvPr id="2" name="Title 1"/>
          <p:cNvSpPr>
            <a:spLocks noGrp="1"/>
          </p:cNvSpPr>
          <p:nvPr>
            <p:ph type="title"/>
          </p:nvPr>
        </p:nvSpPr>
        <p:spPr/>
        <p:txBody>
          <a:bodyPr/>
          <a:lstStyle/>
          <a:p>
            <a:r>
              <a:rPr lang="en-US" dirty="0"/>
              <a:t>Bad app experiences</a:t>
            </a:r>
          </a:p>
        </p:txBody>
      </p:sp>
      <p:sp>
        <p:nvSpPr>
          <p:cNvPr id="4" name="Arrow: Down 3"/>
          <p:cNvSpPr/>
          <p:nvPr/>
        </p:nvSpPr>
        <p:spPr bwMode="auto">
          <a:xfrm rot="5400000">
            <a:off x="8574337" y="3525492"/>
            <a:ext cx="2214252" cy="14829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57230" y="3637221"/>
            <a:ext cx="8349151" cy="1421996"/>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3897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064" y="2029783"/>
            <a:ext cx="7262596" cy="2798438"/>
          </a:xfrm>
        </p:spPr>
        <p:txBody>
          <a:bodyPr/>
          <a:lstStyle/>
          <a:p>
            <a:r>
              <a:rPr lang="en-US" dirty="0"/>
              <a:t>Always connected?</a:t>
            </a:r>
          </a:p>
        </p:txBody>
      </p:sp>
    </p:spTree>
    <p:extLst>
      <p:ext uri="{BB962C8B-B14F-4D97-AF65-F5344CB8AC3E}">
        <p14:creationId xmlns:p14="http://schemas.microsoft.com/office/powerpoint/2010/main" val="47814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3474" y="1635896"/>
            <a:ext cx="11653522" cy="4931036"/>
          </a:xfrm>
        </p:spPr>
        <p:txBody>
          <a:bodyPr/>
          <a:lstStyle/>
          <a:p>
            <a:r>
              <a:rPr lang="en-US" i="1" dirty="0"/>
              <a:t>Extremely</a:t>
            </a:r>
            <a:r>
              <a:rPr lang="en-US" dirty="0"/>
              <a:t> powerful</a:t>
            </a:r>
          </a:p>
          <a:p>
            <a:r>
              <a:rPr lang="en-US" dirty="0"/>
              <a:t>Flexible</a:t>
            </a:r>
            <a:endParaRPr lang="en-US" i="1" dirty="0"/>
          </a:p>
          <a:p>
            <a:pPr lvl="1"/>
            <a:r>
              <a:rPr lang="en-US" dirty="0">
                <a:latin typeface="+mj-lt"/>
              </a:rPr>
              <a:t>Easy Tables (Node.js Backend)</a:t>
            </a:r>
          </a:p>
          <a:p>
            <a:pPr lvl="1"/>
            <a:r>
              <a:rPr lang="en-US" dirty="0">
                <a:latin typeface="+mj-lt"/>
              </a:rPr>
              <a:t>App Service (ASP.NET Backend)</a:t>
            </a:r>
          </a:p>
          <a:p>
            <a:r>
              <a:rPr lang="en-US" dirty="0">
                <a:latin typeface="+mj-lt"/>
              </a:rPr>
              <a:t>Cross-platform client SDK</a:t>
            </a:r>
          </a:p>
          <a:p>
            <a:pPr lvl="1"/>
            <a:r>
              <a:rPr lang="en-US" dirty="0">
                <a:latin typeface="+mj-lt"/>
              </a:rPr>
              <a:t>iOS, Android, and Windows</a:t>
            </a:r>
          </a:p>
          <a:p>
            <a:r>
              <a:rPr lang="en-US" dirty="0"/>
              <a:t>Open source C#</a:t>
            </a:r>
            <a:endParaRPr lang="en-US" dirty="0">
              <a:latin typeface="+mj-lt"/>
            </a:endParaRPr>
          </a:p>
          <a:p>
            <a:pPr lvl="1"/>
            <a:r>
              <a:rPr lang="en-US" dirty="0">
                <a:latin typeface="+mj-lt"/>
              </a:rPr>
              <a:t>Backend and Client SDKS on GitHub</a:t>
            </a:r>
          </a:p>
        </p:txBody>
      </p:sp>
      <p:sp>
        <p:nvSpPr>
          <p:cNvPr id="3" name="Title 2"/>
          <p:cNvSpPr>
            <a:spLocks noGrp="1"/>
          </p:cNvSpPr>
          <p:nvPr>
            <p:ph type="title"/>
          </p:nvPr>
        </p:nvSpPr>
        <p:spPr>
          <a:xfrm>
            <a:off x="269241" y="291068"/>
            <a:ext cx="10515600" cy="1325563"/>
          </a:xfrm>
        </p:spPr>
        <p:txBody>
          <a:bodyPr/>
          <a:lstStyle/>
          <a:p>
            <a:r>
              <a:rPr lang="en-US" dirty="0"/>
              <a:t>Why Azure Mobile Apps?</a:t>
            </a:r>
          </a:p>
        </p:txBody>
      </p:sp>
    </p:spTree>
    <p:extLst>
      <p:ext uri="{BB962C8B-B14F-4D97-AF65-F5344CB8AC3E}">
        <p14:creationId xmlns:p14="http://schemas.microsoft.com/office/powerpoint/2010/main" val="1634706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3D5E"/>
        </a:solidFill>
        <a:effectLst/>
      </p:bgPr>
    </p:bg>
    <p:spTree>
      <p:nvGrpSpPr>
        <p:cNvPr id="1" name=""/>
        <p:cNvGrpSpPr/>
        <p:nvPr/>
      </p:nvGrpSpPr>
      <p:grpSpPr>
        <a:xfrm>
          <a:off x="0" y="0"/>
          <a:ext cx="0" cy="0"/>
          <a:chOff x="0" y="0"/>
          <a:chExt cx="0" cy="0"/>
        </a:xfrm>
      </p:grpSpPr>
      <p:sp>
        <p:nvSpPr>
          <p:cNvPr id="71" name="TextBox 70"/>
          <p:cNvSpPr txBox="1"/>
          <p:nvPr/>
        </p:nvSpPr>
        <p:spPr>
          <a:xfrm>
            <a:off x="8793151" y="3956090"/>
            <a:ext cx="3292713" cy="1391931"/>
          </a:xfrm>
          <a:prstGeom prst="rect">
            <a:avLst/>
          </a:prstGeom>
          <a:noFill/>
        </p:spPr>
        <p:txBody>
          <a:bodyPr wrap="square" lIns="277812" tIns="277812" rIns="277812" bIns="27781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05">
              <a:defRPr/>
            </a:pPr>
            <a:r>
              <a:rPr lang="en-US" sz="1961" kern="0" dirty="0">
                <a:gradFill>
                  <a:gsLst>
                    <a:gs pos="0">
                      <a:srgbClr val="FFFFFF"/>
                    </a:gs>
                    <a:gs pos="100000">
                      <a:srgbClr val="FFFFFF"/>
                    </a:gs>
                  </a:gsLst>
                  <a:lin ang="5400000" scaled="0"/>
                </a:gradFill>
                <a:latin typeface="Segoe UI Light" charset="0"/>
              </a:rPr>
              <a:t>More than AWS and Google Cloud combined</a:t>
            </a:r>
            <a:br>
              <a:rPr lang="en-US" sz="1961" kern="0" dirty="0">
                <a:gradFill>
                  <a:gsLst>
                    <a:gs pos="0">
                      <a:srgbClr val="FFFFFF"/>
                    </a:gs>
                    <a:gs pos="100000">
                      <a:srgbClr val="FFFFFF"/>
                    </a:gs>
                  </a:gsLst>
                  <a:lin ang="5400000" scaled="0"/>
                </a:gradFill>
                <a:latin typeface="Segoe UI Light" charset="0"/>
              </a:rPr>
            </a:br>
            <a:endParaRPr lang="en-US" sz="1961" kern="0" dirty="0">
              <a:gradFill>
                <a:gsLst>
                  <a:gs pos="0">
                    <a:srgbClr val="FFFFFF"/>
                  </a:gs>
                  <a:gs pos="100000">
                    <a:srgbClr val="FFFFFF"/>
                  </a:gs>
                </a:gsLst>
                <a:lin ang="5400000" scaled="0"/>
              </a:gradFill>
              <a:latin typeface="Segoe UI Light" charset="0"/>
            </a:endParaRPr>
          </a:p>
        </p:txBody>
      </p:sp>
      <p:sp>
        <p:nvSpPr>
          <p:cNvPr id="73" name="TextBox 72"/>
          <p:cNvSpPr txBox="1"/>
          <p:nvPr/>
        </p:nvSpPr>
        <p:spPr>
          <a:xfrm>
            <a:off x="8793151" y="4966072"/>
            <a:ext cx="3292713" cy="1391931"/>
          </a:xfrm>
          <a:prstGeom prst="rect">
            <a:avLst/>
          </a:prstGeom>
          <a:noFill/>
        </p:spPr>
        <p:txBody>
          <a:bodyPr wrap="square" lIns="277812" tIns="277812" rIns="277812" bIns="27781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05">
              <a:defRPr/>
            </a:pPr>
            <a:r>
              <a:rPr lang="en-US" sz="1961" kern="0" dirty="0">
                <a:gradFill>
                  <a:gsLst>
                    <a:gs pos="0">
                      <a:srgbClr val="FFFFFF"/>
                    </a:gs>
                    <a:gs pos="100000">
                      <a:srgbClr val="FFFFFF"/>
                    </a:gs>
                  </a:gsLst>
                  <a:lin ang="5400000" scaled="0"/>
                </a:gradFill>
                <a:latin typeface="Segoe UI Light" charset="0"/>
              </a:rPr>
              <a:t>Datacenters recently added in Canada, China, and India</a:t>
            </a:r>
          </a:p>
        </p:txBody>
      </p:sp>
      <p:pic>
        <p:nvPicPr>
          <p:cNvPr id="7" name="Picture 6">
            <a:extLst>
              <a:ext uri="{FF2B5EF4-FFF2-40B4-BE49-F238E27FC236}">
                <a16:creationId xmlns:a16="http://schemas.microsoft.com/office/drawing/2014/main" id="{C046A13B-35BF-4846-8601-B5E4F8547185}"/>
              </a:ext>
            </a:extLst>
          </p:cNvPr>
          <p:cNvPicPr>
            <a:picLocks noChangeAspect="1"/>
          </p:cNvPicPr>
          <p:nvPr/>
        </p:nvPicPr>
        <p:blipFill>
          <a:blip r:embed="rId3"/>
          <a:stretch>
            <a:fillRect/>
          </a:stretch>
        </p:blipFill>
        <p:spPr>
          <a:xfrm>
            <a:off x="0" y="21166"/>
            <a:ext cx="12192000" cy="6850901"/>
          </a:xfrm>
          <a:prstGeom prst="rect">
            <a:avLst/>
          </a:prstGeom>
        </p:spPr>
      </p:pic>
      <p:grpSp>
        <p:nvGrpSpPr>
          <p:cNvPr id="43" name="Group 42"/>
          <p:cNvGrpSpPr/>
          <p:nvPr/>
        </p:nvGrpSpPr>
        <p:grpSpPr>
          <a:xfrm>
            <a:off x="8686437" y="-4181"/>
            <a:ext cx="3490953" cy="6855082"/>
            <a:chOff x="7918451" y="0"/>
            <a:chExt cx="4270036" cy="6994525"/>
          </a:xfrm>
          <a:solidFill>
            <a:srgbClr val="002060"/>
          </a:solidFill>
        </p:grpSpPr>
        <p:sp>
          <p:nvSpPr>
            <p:cNvPr id="44" name="Rectangle 43"/>
            <p:cNvSpPr/>
            <p:nvPr/>
          </p:nvSpPr>
          <p:spPr bwMode="auto">
            <a:xfrm>
              <a:off x="7918451" y="0"/>
              <a:ext cx="4270036"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6" name="TextBox 45"/>
            <p:cNvSpPr txBox="1"/>
            <p:nvPr/>
          </p:nvSpPr>
          <p:spPr>
            <a:xfrm>
              <a:off x="7933143" y="1321188"/>
              <a:ext cx="4019533" cy="4051995"/>
            </a:xfrm>
            <a:prstGeom prst="rect">
              <a:avLst/>
            </a:prstGeom>
            <a:grpFill/>
          </p:spPr>
          <p:txBody>
            <a:bodyPr wrap="none" lIns="277812" tIns="277812" rIns="277812" bIns="27781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3200" b="1" dirty="0">
                  <a:latin typeface="Times New Roman" panose="02020603050405020304" pitchFamily="18" charset="0"/>
                  <a:cs typeface="Times New Roman" panose="02020603050405020304" pitchFamily="18" charset="0"/>
                </a:rPr>
                <a:t>54 R</a:t>
              </a:r>
              <a:r>
                <a:rPr lang="en-US" sz="3200" dirty="0">
                  <a:latin typeface="Times New Roman" panose="02020603050405020304" pitchFamily="18" charset="0"/>
                  <a:cs typeface="Times New Roman" panose="02020603050405020304" pitchFamily="18" charset="0"/>
                </a:rPr>
                <a:t>egions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worldwide</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140 </a:t>
              </a:r>
              <a:r>
                <a:rPr lang="en-US" sz="3200" dirty="0">
                  <a:latin typeface="Times New Roman" panose="02020603050405020304" pitchFamily="18" charset="0"/>
                  <a:cs typeface="Times New Roman" panose="02020603050405020304" pitchFamily="18" charset="0"/>
                </a:rPr>
                <a:t>available in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140 countries</a:t>
              </a:r>
            </a:p>
          </p:txBody>
        </p:sp>
      </p:grpSp>
    </p:spTree>
    <p:extLst>
      <p:ext uri="{BB962C8B-B14F-4D97-AF65-F5344CB8AC3E}">
        <p14:creationId xmlns:p14="http://schemas.microsoft.com/office/powerpoint/2010/main" val="116996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7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1+#ppt_w/2"/>
                                          </p:val>
                                        </p:tav>
                                        <p:tav tm="100000">
                                          <p:val>
                                            <p:strVal val="#ppt_x"/>
                                          </p:val>
                                        </p:tav>
                                      </p:tavLst>
                                    </p:anim>
                                    <p:anim calcmode="lin" valueType="num">
                                      <p:cBhvr additive="base">
                                        <p:cTn id="8" dur="1000" fill="hold"/>
                                        <p:tgtEl>
                                          <p:spTgt spid="4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50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par>
                                <p:cTn id="12" presetID="10" presetClass="entr" presetSubtype="0" fill="hold" grpId="0" nodeType="withEffect">
                                  <p:stCondLst>
                                    <p:cond delay="1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839871" y="3831184"/>
            <a:ext cx="858146" cy="1858"/>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2213" y="2010448"/>
            <a:ext cx="2796837" cy="3958922"/>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37" tIns="140350" rIns="175437" bIns="140350" numCol="1" spcCol="0" rtlCol="0" fromWordArt="0" anchor="t" anchorCtr="0" forceAA="0" compatLnSpc="1">
            <a:prstTxWarp prst="textNoShape">
              <a:avLst/>
            </a:prstTxWarp>
            <a:noAutofit/>
          </a:bodyPr>
          <a:lstStyle/>
          <a:p>
            <a:pPr defTabSz="894382"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569435" y="3631642"/>
            <a:ext cx="3958924" cy="716537"/>
          </a:xfrm>
          <a:prstGeom prst="rect">
            <a:avLst/>
          </a:prstGeom>
          <a:solidFill>
            <a:srgbClr val="002060"/>
          </a:solidFill>
          <a:ln>
            <a:noFill/>
          </a:ln>
        </p:spPr>
        <p:txBody>
          <a:bodyPr wrap="square" lIns="175437" tIns="140350" rIns="175437" bIns="140350" rtlCol="0">
            <a:spAutoFit/>
          </a:bodyPr>
          <a:lstStyle/>
          <a:p>
            <a:pPr algn="ctr" defTabSz="894528">
              <a:lnSpc>
                <a:spcPct val="90000"/>
              </a:lnSpc>
              <a:defRPr/>
            </a:pPr>
            <a:r>
              <a:rPr lang="en-US" sz="3068" kern="0">
                <a:solidFill>
                  <a:schemeClr val="bg1"/>
                </a:solidFill>
              </a:rPr>
              <a:t>REST API</a:t>
            </a:r>
          </a:p>
        </p:txBody>
      </p:sp>
      <p:sp>
        <p:nvSpPr>
          <p:cNvPr id="49" name="TextBox 48"/>
          <p:cNvSpPr txBox="1"/>
          <p:nvPr/>
        </p:nvSpPr>
        <p:spPr>
          <a:xfrm>
            <a:off x="473209" y="2161524"/>
            <a:ext cx="2497443" cy="3654215"/>
          </a:xfrm>
          <a:prstGeom prst="rect">
            <a:avLst/>
          </a:prstGeom>
          <a:solidFill>
            <a:srgbClr val="002060"/>
          </a:solidFill>
        </p:spPr>
        <p:txBody>
          <a:bodyPr wrap="square" lIns="175437" tIns="140350" rIns="175437" bIns="140350" numCol="2" rtlCol="0">
            <a:noAutofit/>
          </a:bodyPr>
          <a:lstStyle/>
          <a:p>
            <a:pPr defTabSz="894673" fontAlgn="base">
              <a:lnSpc>
                <a:spcPct val="90000"/>
              </a:lnSpc>
              <a:spcBef>
                <a:spcPct val="0"/>
              </a:spcBef>
              <a:spcAft>
                <a:spcPct val="0"/>
              </a:spcAft>
              <a:tabLst>
                <a:tab pos="877049" algn="l"/>
              </a:tabLst>
              <a:defRPr/>
            </a:pPr>
            <a:endParaRPr lang="en-US" sz="1058" kern="0" dirty="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extLst>
              <a:ext uri="{28A0092B-C50C-407E-A947-70E740481C1C}">
                <a14:useLocalDpi xmlns:a14="http://schemas.microsoft.com/office/drawing/2010/main"/>
              </a:ext>
            </a:extLst>
          </a:blip>
          <a:srcRect/>
          <a:stretch>
            <a:fillRect/>
          </a:stretch>
        </p:blipFill>
        <p:spPr bwMode="auto">
          <a:xfrm>
            <a:off x="1680152" y="2374182"/>
            <a:ext cx="753228" cy="666318"/>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1000798" y="2388361"/>
            <a:ext cx="413318" cy="582812"/>
          </a:xfrm>
          <a:prstGeom prst="rect">
            <a:avLst/>
          </a:prstGeom>
        </p:spPr>
      </p:pic>
      <p:grpSp>
        <p:nvGrpSpPr>
          <p:cNvPr id="68" name="Group 67"/>
          <p:cNvGrpSpPr/>
          <p:nvPr/>
        </p:nvGrpSpPr>
        <p:grpSpPr>
          <a:xfrm>
            <a:off x="687881" y="4840868"/>
            <a:ext cx="1745498" cy="836062"/>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5437" tIns="140350" rIns="175437" bIns="140350" rtlCol="0">
              <a:spAutoFit/>
            </a:bodyPr>
            <a:lstStyle/>
            <a:p>
              <a:pPr defTabSz="894528">
                <a:lnSpc>
                  <a:spcPct val="90000"/>
                </a:lnSpc>
                <a:defRPr/>
              </a:pPr>
              <a:r>
                <a:rPr lang="en-US" sz="1959" kern="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672442" y="1385208"/>
            <a:ext cx="7243908" cy="5201975"/>
            <a:chOff x="3502511" y="1036292"/>
            <a:chExt cx="5442191" cy="3908128"/>
          </a:xfrm>
        </p:grpSpPr>
        <p:sp>
          <p:nvSpPr>
            <p:cNvPr id="3" name="Rectangle 2"/>
            <p:cNvSpPr/>
            <p:nvPr/>
          </p:nvSpPr>
          <p:spPr bwMode="auto">
            <a:xfrm>
              <a:off x="3502511" y="1036292"/>
              <a:ext cx="5442191" cy="3908128"/>
            </a:xfrm>
            <a:prstGeom prst="rect">
              <a:avLst/>
            </a:prstGeom>
            <a:solidFill>
              <a:srgbClr val="0070C0"/>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6" rIns="0" bIns="45636" numCol="1" rtlCol="0" anchor="ctr" anchorCtr="0" compatLnSpc="1">
              <a:prstTxWarp prst="textNoShape">
                <a:avLst/>
              </a:prstTxWarp>
            </a:bodyPr>
            <a:lstStyle/>
            <a:p>
              <a:pPr algn="ctr" defTabSz="912355"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rgbClr val="002060"/>
            </a:solidFill>
          </p:spPr>
          <p:txBody>
            <a:bodyPr wrap="square" lIns="175437" tIns="140350" rIns="175437" bIns="140350" rtlCol="0">
              <a:spAutoFit/>
            </a:bodyPr>
            <a:lstStyle/>
            <a:p>
              <a:pPr defTabSz="894673" fontAlgn="base">
                <a:lnSpc>
                  <a:spcPct val="90000"/>
                </a:lnSpc>
                <a:spcBef>
                  <a:spcPct val="0"/>
                </a:spcBef>
                <a:spcAft>
                  <a:spcPct val="0"/>
                </a:spcAft>
                <a:tabLst>
                  <a:tab pos="877049"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94408"/>
            </a:xfrm>
            <a:prstGeom prst="rect">
              <a:avLst/>
            </a:prstGeom>
            <a:solidFill>
              <a:srgbClr val="002060"/>
            </a:solidFill>
          </p:spPr>
          <p:txBody>
            <a:bodyPr wrap="square" lIns="175437" tIns="140350" rIns="175437" bIns="140350" rtlCol="0">
              <a:spAutoFit/>
            </a:bodyPr>
            <a:lstStyle/>
            <a:p>
              <a:pPr defTabSz="894673" fontAlgn="base">
                <a:lnSpc>
                  <a:spcPct val="90000"/>
                </a:lnSpc>
                <a:spcBef>
                  <a:spcPct val="0"/>
                </a:spcBef>
                <a:spcAft>
                  <a:spcPct val="0"/>
                </a:spcAft>
                <a:tabLst>
                  <a:tab pos="877049"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Data connections</a:t>
              </a: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rgbClr val="002060"/>
            </a:solidFill>
          </p:spPr>
          <p:txBody>
            <a:bodyPr wrap="square" lIns="175437" tIns="140350" rIns="175437" bIns="140350" rtlCol="0">
              <a:spAutoFit/>
            </a:bodyPr>
            <a:lstStyle/>
            <a:p>
              <a:pPr defTabSz="894673" fontAlgn="base">
                <a:lnSpc>
                  <a:spcPct val="90000"/>
                </a:lnSpc>
                <a:spcBef>
                  <a:spcPct val="0"/>
                </a:spcBef>
                <a:spcAft>
                  <a:spcPct val="0"/>
                </a:spcAft>
                <a:tabLst>
                  <a:tab pos="877049" algn="l"/>
                </a:tabLst>
                <a:defRPr/>
              </a:pPr>
              <a:r>
                <a:rPr lang="en-US" sz="2350" kern="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894673" fontAlgn="base">
                <a:lnSpc>
                  <a:spcPct val="90000"/>
                </a:lnSpc>
                <a:spcBef>
                  <a:spcPct val="0"/>
                </a:spcBef>
                <a:spcAft>
                  <a:spcPct val="0"/>
                </a:spcAft>
                <a:tabLst>
                  <a:tab pos="877049" algn="l"/>
                </a:tabLst>
                <a:defRPr/>
              </a:pPr>
              <a:endParaRPr lang="en-US" sz="2304" kern="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rgbClr val="00206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37" tIns="140350" rIns="175437" bIns="140350" numCol="1" spcCol="0" rtlCol="0" fromWordArt="0" anchor="t" anchorCtr="0" forceAA="0" compatLnSpc="1">
              <a:prstTxWarp prst="textNoShape">
                <a:avLst/>
              </a:prstTxWarp>
              <a:noAutofit/>
            </a:bodyPr>
            <a:lstStyle/>
            <a:p>
              <a:pPr defTabSz="894382" fontAlgn="base">
                <a:lnSpc>
                  <a:spcPct val="90000"/>
                </a:lnSpc>
                <a:spcBef>
                  <a:spcPct val="0"/>
                </a:spcBef>
                <a:spcAft>
                  <a:spcPct val="0"/>
                </a:spcAft>
                <a:defRPr/>
              </a:pPr>
              <a:endParaRPr lang="en-US" sz="2304" kern="0" dirty="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5437" tIns="140350" rIns="175437" bIns="140350" rtlCol="0">
              <a:spAutoFit/>
            </a:bodyPr>
            <a:lstStyle/>
            <a:p>
              <a:pPr algn="ctr" defTabSz="894528">
                <a:lnSpc>
                  <a:spcPct val="90000"/>
                </a:lnSpc>
              </a:pPr>
              <a:r>
                <a:rPr lang="en-US" sz="1056" kern="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5437" tIns="140350" rIns="175437" bIns="140350" rtlCol="0">
              <a:spAutoFit/>
            </a:bodyPr>
            <a:lstStyle/>
            <a:p>
              <a:pPr algn="ctr" defTabSz="894528">
                <a:lnSpc>
                  <a:spcPct val="90000"/>
                </a:lnSpc>
              </a:pPr>
              <a:r>
                <a:rPr lang="en-US" sz="1056" kern="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5437" tIns="140350" rIns="175437" bIns="140350" rtlCol="0">
              <a:spAutoFit/>
            </a:bodyPr>
            <a:lstStyle/>
            <a:p>
              <a:pPr algn="ctr" defTabSz="894528">
                <a:lnSpc>
                  <a:spcPct val="90000"/>
                </a:lnSpc>
              </a:pPr>
              <a:r>
                <a:rPr lang="en-US" sz="1056" kern="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5437" tIns="140350" rIns="175437" bIns="140350" rtlCol="0">
              <a:spAutoFit/>
            </a:bodyPr>
            <a:lstStyle/>
            <a:p>
              <a:pPr algn="ctr" defTabSz="894528">
                <a:lnSpc>
                  <a:spcPct val="90000"/>
                </a:lnSpc>
              </a:pPr>
              <a:r>
                <a:rPr lang="en-US" sz="1056" kern="0">
                  <a:solidFill>
                    <a:srgbClr val="FFFFFF"/>
                  </a:solidFill>
                </a:rPr>
                <a:t>Google</a:t>
              </a:r>
            </a:p>
          </p:txBody>
        </p:sp>
        <p:sp>
          <p:nvSpPr>
            <p:cNvPr id="40" name="TextBox 39"/>
            <p:cNvSpPr txBox="1"/>
            <p:nvPr/>
          </p:nvSpPr>
          <p:spPr>
            <a:xfrm>
              <a:off x="6617120" y="3206072"/>
              <a:ext cx="819127" cy="432728"/>
            </a:xfrm>
            <a:prstGeom prst="rect">
              <a:avLst/>
            </a:prstGeom>
            <a:noFill/>
          </p:spPr>
          <p:txBody>
            <a:bodyPr wrap="square" lIns="175437" tIns="140350" rIns="175437" bIns="140350" rtlCol="0">
              <a:spAutoFit/>
            </a:bodyPr>
            <a:lstStyle/>
            <a:p>
              <a:pPr algn="ctr" defTabSz="894528">
                <a:lnSpc>
                  <a:spcPct val="90000"/>
                </a:lnSpc>
              </a:pPr>
              <a:r>
                <a:rPr lang="en-US" sz="1056" kern="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a:xfrm>
            <a:off x="275650" y="181508"/>
            <a:ext cx="10515600" cy="1325563"/>
          </a:xfrm>
        </p:spPr>
        <p:txBody>
          <a:bodyPr/>
          <a:lstStyle/>
          <a:p>
            <a:r>
              <a:rPr lang="en-US" dirty="0">
                <a:solidFill>
                  <a:schemeClr val="tx1"/>
                </a:solidFill>
              </a:rPr>
              <a:t>Azure Mobile Apps</a:t>
            </a:r>
          </a:p>
        </p:txBody>
      </p:sp>
      <p:grpSp>
        <p:nvGrpSpPr>
          <p:cNvPr id="74" name="Group 73"/>
          <p:cNvGrpSpPr/>
          <p:nvPr/>
        </p:nvGrpSpPr>
        <p:grpSpPr>
          <a:xfrm>
            <a:off x="7013339" y="5216132"/>
            <a:ext cx="975608" cy="1189962"/>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2012" tIns="137610" rIns="172012" bIns="137610" rtlCol="0">
              <a:spAutoFit/>
            </a:bodyPr>
            <a:lstStyle/>
            <a:p>
              <a:pPr algn="ctr" defTabSz="876961">
                <a:lnSpc>
                  <a:spcPct val="90000"/>
                </a:lnSpc>
                <a:defRPr/>
              </a:pPr>
              <a:r>
                <a:rPr lang="en-US" sz="1034" kern="0">
                  <a:solidFill>
                    <a:srgbClr val="FFFFFF"/>
                  </a:solidFill>
                </a:rPr>
                <a:t>Windows</a:t>
              </a:r>
            </a:p>
          </p:txBody>
        </p:sp>
      </p:grpSp>
      <p:grpSp>
        <p:nvGrpSpPr>
          <p:cNvPr id="77" name="Group 76"/>
          <p:cNvGrpSpPr/>
          <p:nvPr/>
        </p:nvGrpSpPr>
        <p:grpSpPr>
          <a:xfrm>
            <a:off x="6155624" y="5426130"/>
            <a:ext cx="814213" cy="1107218"/>
            <a:chOff x="6794518" y="5235831"/>
            <a:chExt cx="831838" cy="1131183"/>
          </a:xfrm>
        </p:grpSpPr>
        <p:pic>
          <p:nvPicPr>
            <p:cNvPr id="78" name="Picture 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638"/>
            </a:xfrm>
            <a:prstGeom prst="rect">
              <a:avLst/>
            </a:prstGeom>
            <a:noFill/>
          </p:spPr>
          <p:txBody>
            <a:bodyPr wrap="square" lIns="172012" tIns="137610" rIns="172012" bIns="137610" rtlCol="0">
              <a:spAutoFit/>
            </a:bodyPr>
            <a:lstStyle/>
            <a:p>
              <a:pPr algn="ctr" defTabSz="876961">
                <a:lnSpc>
                  <a:spcPct val="90000"/>
                </a:lnSpc>
                <a:defRPr/>
              </a:pPr>
              <a:r>
                <a:rPr lang="en-US" sz="1034" kern="0">
                  <a:solidFill>
                    <a:srgbClr val="FFFFFF"/>
                  </a:solidFill>
                </a:rPr>
                <a:t>Android</a:t>
              </a:r>
            </a:p>
            <a:p>
              <a:pPr algn="ctr" defTabSz="876961">
                <a:lnSpc>
                  <a:spcPct val="90000"/>
                </a:lnSpc>
                <a:defRPr/>
              </a:pPr>
              <a:r>
                <a:rPr lang="en-US" sz="1034" kern="0">
                  <a:solidFill>
                    <a:srgbClr val="FFFFFF"/>
                  </a:solidFill>
                </a:rPr>
                <a:t>Chrome</a:t>
              </a:r>
            </a:p>
          </p:txBody>
        </p:sp>
      </p:grpSp>
      <p:sp>
        <p:nvSpPr>
          <p:cNvPr id="81" name="TextBox 80"/>
          <p:cNvSpPr txBox="1"/>
          <p:nvPr/>
        </p:nvSpPr>
        <p:spPr>
          <a:xfrm>
            <a:off x="5195342" y="5956831"/>
            <a:ext cx="774048" cy="418336"/>
          </a:xfrm>
          <a:prstGeom prst="rect">
            <a:avLst/>
          </a:prstGeom>
          <a:noFill/>
        </p:spPr>
        <p:txBody>
          <a:bodyPr wrap="square" lIns="172012" tIns="137610" rIns="172012" bIns="137610" rtlCol="0">
            <a:spAutoFit/>
          </a:bodyPr>
          <a:lstStyle/>
          <a:p>
            <a:pPr algn="ctr" defTabSz="876961">
              <a:lnSpc>
                <a:spcPct val="90000"/>
              </a:lnSpc>
              <a:defRPr/>
            </a:pPr>
            <a:r>
              <a:rPr lang="en-US" sz="1034" kern="0">
                <a:solidFill>
                  <a:srgbClr val="FFFFFF"/>
                </a:solidFill>
              </a:rPr>
              <a:t>iOS OSX</a:t>
            </a:r>
          </a:p>
        </p:txBody>
      </p:sp>
      <p:grpSp>
        <p:nvGrpSpPr>
          <p:cNvPr id="83" name="Group 82"/>
          <p:cNvGrpSpPr/>
          <p:nvPr/>
        </p:nvGrpSpPr>
        <p:grpSpPr>
          <a:xfrm>
            <a:off x="8781379" y="5424564"/>
            <a:ext cx="1118068" cy="973314"/>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7" tIns="143204" rIns="179007"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2012" tIns="137610" rIns="172012" bIns="137610" rtlCol="0">
              <a:spAutoFit/>
            </a:bodyPr>
            <a:lstStyle/>
            <a:p>
              <a:pPr algn="ctr" defTabSz="876961">
                <a:lnSpc>
                  <a:spcPct val="90000"/>
                </a:lnSpc>
                <a:defRPr/>
              </a:pPr>
              <a:r>
                <a:rPr lang="en-US" sz="1034" kern="0">
                  <a:solidFill>
                    <a:srgbClr val="FFFFFF"/>
                  </a:solidFill>
                </a:rPr>
                <a:t>In-App</a:t>
              </a:r>
            </a:p>
          </p:txBody>
        </p:sp>
      </p:grpSp>
      <p:grpSp>
        <p:nvGrpSpPr>
          <p:cNvPr id="86" name="Group 85"/>
          <p:cNvGrpSpPr/>
          <p:nvPr/>
        </p:nvGrpSpPr>
        <p:grpSpPr>
          <a:xfrm>
            <a:off x="7969124" y="5415908"/>
            <a:ext cx="932604" cy="990187"/>
            <a:chOff x="8872474" y="5203497"/>
            <a:chExt cx="952791" cy="1011619"/>
          </a:xfrm>
        </p:grpSpPr>
        <p:pic>
          <p:nvPicPr>
            <p:cNvPr id="87" name="Picture 8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2012" tIns="137610" rIns="172012" bIns="137610" rtlCol="0">
              <a:spAutoFit/>
            </a:bodyPr>
            <a:lstStyle/>
            <a:p>
              <a:pPr algn="ctr" defTabSz="876961">
                <a:lnSpc>
                  <a:spcPct val="90000"/>
                </a:lnSpc>
                <a:defRPr/>
              </a:pPr>
              <a:r>
                <a:rPr lang="en-US" sz="1034" kern="0">
                  <a:solidFill>
                    <a:srgbClr val="FFFFFF"/>
                  </a:solidFill>
                </a:rPr>
                <a:t>Kindle</a:t>
              </a:r>
            </a:p>
          </p:txBody>
        </p:sp>
      </p:grpSp>
      <p:grpSp>
        <p:nvGrpSpPr>
          <p:cNvPr id="89" name="Group 88"/>
          <p:cNvGrpSpPr/>
          <p:nvPr/>
        </p:nvGrpSpPr>
        <p:grpSpPr bwMode="gray">
          <a:xfrm>
            <a:off x="7272813" y="3831181"/>
            <a:ext cx="636694" cy="424763"/>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02" tIns="43001" rIns="86002" bIns="43001" numCol="1" rtlCol="0" anchor="ctr" anchorCtr="0" compatLnSpc="1">
              <a:prstTxWarp prst="textNoShape">
                <a:avLst/>
              </a:prstTxWarp>
            </a:bodyPr>
            <a:lstStyle/>
            <a:p>
              <a:pPr defTabSz="696531"/>
              <a:endParaRPr lang="en-US" sz="847" kern="0" spc="-116">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02" tIns="43001" rIns="86002" bIns="43001" numCol="1" rtlCol="0" anchor="ctr" anchorCtr="0" compatLnSpc="1">
              <a:prstTxWarp prst="textNoShape">
                <a:avLst/>
              </a:prstTxWarp>
            </a:bodyPr>
            <a:lstStyle/>
            <a:p>
              <a:pPr defTabSz="696531"/>
              <a:endParaRPr lang="en-US" sz="847" kern="0" spc="-116">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02" tIns="43001" rIns="86002" bIns="43001" numCol="1" rtlCol="0" anchor="ctr" anchorCtr="0" compatLnSpc="1">
              <a:prstTxWarp prst="textNoShape">
                <a:avLst/>
              </a:prstTxWarp>
            </a:bodyPr>
            <a:lstStyle/>
            <a:p>
              <a:pPr defTabSz="696531"/>
              <a:endParaRPr lang="en-US" sz="847" kern="0" spc="-116">
                <a:solidFill>
                  <a:srgbClr val="505050">
                    <a:lumMod val="50000"/>
                  </a:srgbClr>
                </a:solidFill>
                <a:latin typeface="Segoe Light" pitchFamily="34" charset="0"/>
              </a:endParaRPr>
            </a:p>
          </p:txBody>
        </p:sp>
      </p:grpSp>
      <p:sp>
        <p:nvSpPr>
          <p:cNvPr id="15" name="TextBox 14"/>
          <p:cNvSpPr txBox="1"/>
          <p:nvPr/>
        </p:nvSpPr>
        <p:spPr>
          <a:xfrm>
            <a:off x="473210" y="3108827"/>
            <a:ext cx="2428507" cy="1119198"/>
          </a:xfrm>
          <a:prstGeom prst="rect">
            <a:avLst/>
          </a:prstGeom>
          <a:noFill/>
        </p:spPr>
        <p:txBody>
          <a:bodyPr wrap="square" lIns="179007" tIns="143204" rIns="179007" bIns="143204" rtlCol="0">
            <a:spAutoFit/>
          </a:bodyPr>
          <a:lstStyle/>
          <a:p>
            <a:pPr defTabSz="896214">
              <a:lnSpc>
                <a:spcPct val="90000"/>
              </a:lnSpc>
              <a:spcAft>
                <a:spcPts val="587"/>
              </a:spcAft>
            </a:pPr>
            <a:r>
              <a:rPr lang="en-US" sz="1959" kern="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239029" y="1662026"/>
            <a:ext cx="1565085" cy="4345220"/>
            <a:chOff x="10450940" y="1692039"/>
            <a:chExt cx="1598962" cy="4439275"/>
          </a:xfrm>
        </p:grpSpPr>
        <p:sp>
          <p:nvSpPr>
            <p:cNvPr id="9" name="TextBox 8"/>
            <p:cNvSpPr txBox="1"/>
            <p:nvPr/>
          </p:nvSpPr>
          <p:spPr>
            <a:xfrm>
              <a:off x="10450940" y="1692039"/>
              <a:ext cx="1598962" cy="521116"/>
            </a:xfrm>
            <a:prstGeom prst="rect">
              <a:avLst/>
            </a:prstGeom>
            <a:noFill/>
          </p:spPr>
          <p:txBody>
            <a:bodyPr wrap="none" lIns="179007" tIns="143204" rIns="179007" bIns="143204" rtlCol="0">
              <a:spAutoFit/>
            </a:bodyPr>
            <a:lstStyle/>
            <a:p>
              <a:pPr defTabSz="896214">
                <a:lnSpc>
                  <a:spcPct val="90000"/>
                </a:lnSpc>
                <a:spcAft>
                  <a:spcPts val="587"/>
                </a:spcAft>
              </a:pPr>
              <a:r>
                <a:rPr lang="en-US" sz="1566" kern="0">
                  <a:solidFill>
                    <a:srgbClr val="FFFFFF"/>
                  </a:solidFill>
                  <a:latin typeface="Segoe UI Light"/>
                </a:rPr>
                <a:t>Backend code</a:t>
              </a:r>
            </a:p>
          </p:txBody>
        </p:sp>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810167" y="2163426"/>
            <a:ext cx="688042" cy="892648"/>
            <a:chOff x="6967218" y="2204292"/>
            <a:chExt cx="702936" cy="911970"/>
          </a:xfrm>
        </p:grpSpPr>
        <p:pic>
          <p:nvPicPr>
            <p:cNvPr id="132" name="Picture 131"/>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2012" tIns="137610" rIns="172012" bIns="137610" rtlCol="0">
              <a:spAutoFit/>
            </a:bodyPr>
            <a:lstStyle/>
            <a:p>
              <a:pPr algn="ctr" defTabSz="876961">
                <a:lnSpc>
                  <a:spcPct val="90000"/>
                </a:lnSpc>
                <a:defRPr/>
              </a:pPr>
              <a:r>
                <a:rPr lang="en-US" sz="976" kern="0">
                  <a:solidFill>
                    <a:srgbClr val="FFFFFF"/>
                  </a:solidFill>
                </a:rPr>
                <a:t>SQL</a:t>
              </a:r>
            </a:p>
          </p:txBody>
        </p:sp>
      </p:grpSp>
      <p:grpSp>
        <p:nvGrpSpPr>
          <p:cNvPr id="63" name="Group 62"/>
          <p:cNvGrpSpPr/>
          <p:nvPr/>
        </p:nvGrpSpPr>
        <p:grpSpPr>
          <a:xfrm>
            <a:off x="7922101" y="2133531"/>
            <a:ext cx="1008152" cy="919880"/>
            <a:chOff x="8134624" y="2173750"/>
            <a:chExt cx="1029974" cy="939791"/>
          </a:xfrm>
        </p:grpSpPr>
        <p:pic>
          <p:nvPicPr>
            <p:cNvPr id="135" name="Picture 134" descr="mongodb white.png"/>
            <p:cNvPicPr>
              <a:picLocks noChangeAspect="1"/>
            </p:cNvPicPr>
            <p:nvPr/>
          </p:nvPicPr>
          <p:blipFill>
            <a:blip r:embed="rId22" cstate="print">
              <a:clrChange>
                <a:clrFrom>
                  <a:srgbClr val="89D1E5"/>
                </a:clrFrom>
                <a:clrTo>
                  <a:srgbClr val="89D1E5">
                    <a:alpha val="0"/>
                  </a:srgbClr>
                </a:clrTo>
              </a:clrChange>
              <a:extLst>
                <a:ext uri="{BEBA8EAE-BF5A-486C-A8C5-ECC9F3942E4B}">
                  <a14:imgProps xmlns:a14="http://schemas.microsoft.com/office/drawing/2010/main">
                    <a14:imgLayer r:embed="rId23">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2012" tIns="137610" rIns="172012" bIns="137610" rtlCol="0">
              <a:spAutoFit/>
            </a:bodyPr>
            <a:lstStyle/>
            <a:p>
              <a:pPr algn="ctr" defTabSz="876961">
                <a:lnSpc>
                  <a:spcPct val="90000"/>
                </a:lnSpc>
                <a:defRPr/>
              </a:pPr>
              <a:r>
                <a:rPr lang="en-US" sz="976" kern="0">
                  <a:solidFill>
                    <a:srgbClr val="FFFFFF"/>
                  </a:solidFill>
                </a:rPr>
                <a:t>Mongo</a:t>
              </a:r>
            </a:p>
          </p:txBody>
        </p:sp>
      </p:grpSp>
      <p:grpSp>
        <p:nvGrpSpPr>
          <p:cNvPr id="62" name="Group 61"/>
          <p:cNvGrpSpPr/>
          <p:nvPr/>
        </p:nvGrpSpPr>
        <p:grpSpPr>
          <a:xfrm>
            <a:off x="7369098" y="2168506"/>
            <a:ext cx="860051" cy="885275"/>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2012" tIns="137610" rIns="172012" bIns="137610" rtlCol="0">
              <a:spAutoFit/>
            </a:bodyPr>
            <a:lstStyle/>
            <a:p>
              <a:pPr algn="ctr" defTabSz="876961">
                <a:lnSpc>
                  <a:spcPct val="90000"/>
                </a:lnSpc>
                <a:defRPr/>
              </a:pPr>
              <a:r>
                <a:rPr lang="en-US" sz="976" kern="0">
                  <a:solidFill>
                    <a:srgbClr val="FFFFFF"/>
                  </a:solidFill>
                </a:rPr>
                <a:t>Tables</a:t>
              </a:r>
            </a:p>
          </p:txBody>
        </p:sp>
        <p:pic>
          <p:nvPicPr>
            <p:cNvPr id="139" name="Picture 138"/>
            <p:cNvPicPr>
              <a:picLocks noChangeAspect="1"/>
            </p:cNvPicPr>
            <p:nvPr/>
          </p:nvPicPr>
          <p:blipFill>
            <a:blip r:embed="rId24">
              <a:biLevel thresh="25000"/>
            </a:blip>
            <a:stretch>
              <a:fillRect/>
            </a:stretch>
          </p:blipFill>
          <p:spPr>
            <a:xfrm>
              <a:off x="7643886" y="2209104"/>
              <a:ext cx="590420" cy="513241"/>
            </a:xfrm>
            <a:prstGeom prst="rect">
              <a:avLst/>
            </a:prstGeom>
          </p:spPr>
        </p:pic>
      </p:grpSp>
      <p:grpSp>
        <p:nvGrpSpPr>
          <p:cNvPr id="64" name="Group 63"/>
          <p:cNvGrpSpPr/>
          <p:nvPr/>
        </p:nvGrpSpPr>
        <p:grpSpPr>
          <a:xfrm>
            <a:off x="8503454" y="2093813"/>
            <a:ext cx="1008152" cy="959599"/>
            <a:chOff x="8737007" y="2133171"/>
            <a:chExt cx="1029974" cy="980369"/>
          </a:xfrm>
        </p:grpSpPr>
        <p:pic>
          <p:nvPicPr>
            <p:cNvPr id="61" name="Picture 60"/>
            <p:cNvPicPr>
              <a:picLocks noChangeAspect="1"/>
            </p:cNvPicPr>
            <p:nvPr/>
          </p:nvPicPr>
          <p:blipFill>
            <a:blip r:embed="rId25"/>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2012" tIns="137610" rIns="172012" bIns="137610" rtlCol="0">
              <a:spAutoFit/>
            </a:bodyPr>
            <a:lstStyle/>
            <a:p>
              <a:pPr algn="ctr" defTabSz="876961">
                <a:lnSpc>
                  <a:spcPct val="90000"/>
                </a:lnSpc>
                <a:defRPr/>
              </a:pPr>
              <a:r>
                <a:rPr lang="en-US" sz="976" kern="0">
                  <a:solidFill>
                    <a:srgbClr val="FFFFFF"/>
                  </a:solidFill>
                </a:rPr>
                <a:t>O365</a:t>
              </a:r>
            </a:p>
          </p:txBody>
        </p:sp>
      </p:grpSp>
      <p:grpSp>
        <p:nvGrpSpPr>
          <p:cNvPr id="65" name="Group 64"/>
          <p:cNvGrpSpPr/>
          <p:nvPr/>
        </p:nvGrpSpPr>
        <p:grpSpPr>
          <a:xfrm>
            <a:off x="9217636" y="2156596"/>
            <a:ext cx="1008152" cy="896814"/>
            <a:chOff x="9407441" y="2197313"/>
            <a:chExt cx="1029974" cy="916226"/>
          </a:xfrm>
        </p:grpSpPr>
        <p:pic>
          <p:nvPicPr>
            <p:cNvPr id="59" name="Picture 58"/>
            <p:cNvPicPr>
              <a:picLocks noChangeAspect="1"/>
            </p:cNvPicPr>
            <p:nvPr/>
          </p:nvPicPr>
          <p:blipFill>
            <a:blip r:embed="rId26"/>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2012" tIns="137610" rIns="172012" bIns="137610" rtlCol="0">
              <a:spAutoFit/>
            </a:bodyPr>
            <a:lstStyle/>
            <a:p>
              <a:pPr algn="ctr" defTabSz="876961">
                <a:lnSpc>
                  <a:spcPct val="90000"/>
                </a:lnSpc>
                <a:defRPr/>
              </a:pPr>
              <a:r>
                <a:rPr lang="en-US" sz="976" kern="0">
                  <a:solidFill>
                    <a:srgbClr val="FFFFFF"/>
                  </a:solidFill>
                </a:rPr>
                <a:t>API Apps</a:t>
              </a:r>
            </a:p>
          </p:txBody>
        </p:sp>
      </p:grpSp>
      <p:grpSp>
        <p:nvGrpSpPr>
          <p:cNvPr id="70" name="Group 69"/>
          <p:cNvGrpSpPr/>
          <p:nvPr/>
        </p:nvGrpSpPr>
        <p:grpSpPr>
          <a:xfrm>
            <a:off x="4833687" y="1475197"/>
            <a:ext cx="1886787" cy="1232141"/>
            <a:chOff x="4928600" y="1501167"/>
            <a:chExt cx="1927627" cy="1258812"/>
          </a:xfrm>
          <a:solidFill>
            <a:srgbClr val="002060"/>
          </a:solidFill>
        </p:grpSpPr>
        <p:sp>
          <p:nvSpPr>
            <p:cNvPr id="126" name="Right Arrow 125"/>
            <p:cNvSpPr/>
            <p:nvPr/>
          </p:nvSpPr>
          <p:spPr bwMode="auto">
            <a:xfrm>
              <a:off x="5582252" y="2138160"/>
              <a:ext cx="667558" cy="303871"/>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pPr>
              <a:endParaRPr lang="en-US" sz="2304" kern="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grpFill/>
          </p:spPr>
          <p:txBody>
            <a:bodyPr wrap="none" lIns="179007" tIns="143204" rIns="179007" bIns="143204" rtlCol="0">
              <a:spAutoFit/>
            </a:bodyPr>
            <a:lstStyle/>
            <a:p>
              <a:pPr defTabSz="894673">
                <a:tabLst>
                  <a:tab pos="877049" algn="l"/>
                </a:tabLst>
                <a:defRPr/>
              </a:pPr>
              <a:r>
                <a:rPr lang="en-US" sz="2350" kern="0">
                  <a:solidFill>
                    <a:srgbClr val="FFFFFF"/>
                  </a:solidFill>
                  <a:latin typeface="Segoe UI Light"/>
                </a:rPr>
                <a:t>Offline Sync</a:t>
              </a:r>
            </a:p>
          </p:txBody>
        </p:sp>
      </p:grpSp>
      <p:pic>
        <p:nvPicPr>
          <p:cNvPr id="93" name="Picture 92"/>
          <p:cNvPicPr>
            <a:picLocks noChangeAspect="1"/>
          </p:cNvPicPr>
          <p:nvPr/>
        </p:nvPicPr>
        <p:blipFill rotWithShape="1">
          <a:blip r:embed="rId27"/>
          <a:srcRect r="61720" b="-3410"/>
          <a:stretch/>
        </p:blipFill>
        <p:spPr>
          <a:xfrm>
            <a:off x="5363192" y="5432503"/>
            <a:ext cx="684532" cy="583033"/>
          </a:xfrm>
          <a:prstGeom prst="rect">
            <a:avLst/>
          </a:prstGeom>
        </p:spPr>
      </p:pic>
    </p:spTree>
    <p:extLst>
      <p:ext uri="{BB962C8B-B14F-4D97-AF65-F5344CB8AC3E}">
        <p14:creationId xmlns:p14="http://schemas.microsoft.com/office/powerpoint/2010/main" val="14761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dissolve">
                                      <p:cBhvr>
                                        <p:cTn id="42" dur="500"/>
                                        <p:tgtEl>
                                          <p:spTgt spid="68"/>
                                        </p:tgtEl>
                                      </p:cBhvr>
                                    </p:animEffect>
                                  </p:childTnLst>
                                </p:cTn>
                              </p:par>
                              <p:par>
                                <p:cTn id="43" presetID="9"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dissolv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1000"/>
                                        <p:tgtEl>
                                          <p:spTgt spid="66"/>
                                        </p:tgtEl>
                                      </p:cBhvr>
                                    </p:animEffect>
                                    <p:anim calcmode="lin" valueType="num">
                                      <p:cBhvr>
                                        <p:cTn id="51" dur="1000" fill="hold"/>
                                        <p:tgtEl>
                                          <p:spTgt spid="66"/>
                                        </p:tgtEl>
                                        <p:attrNameLst>
                                          <p:attrName>ppt_x</p:attrName>
                                        </p:attrNameLst>
                                      </p:cBhvr>
                                      <p:tavLst>
                                        <p:tav tm="0">
                                          <p:val>
                                            <p:strVal val="#ppt_x"/>
                                          </p:val>
                                        </p:tav>
                                        <p:tav tm="100000">
                                          <p:val>
                                            <p:strVal val="#ppt_x"/>
                                          </p:val>
                                        </p:tav>
                                      </p:tavLst>
                                    </p:anim>
                                    <p:anim calcmode="lin" valueType="num">
                                      <p:cBhvr>
                                        <p:cTn id="5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a backend</a:t>
            </a:r>
          </a:p>
        </p:txBody>
      </p:sp>
    </p:spTree>
    <p:extLst>
      <p:ext uri="{BB962C8B-B14F-4D97-AF65-F5344CB8AC3E}">
        <p14:creationId xmlns:p14="http://schemas.microsoft.com/office/powerpoint/2010/main" val="6623656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672" y="0"/>
            <a:ext cx="10515600" cy="1325563"/>
          </a:xfrm>
        </p:spPr>
        <p:txBody>
          <a:bodyPr/>
          <a:lstStyle/>
          <a:p>
            <a:r>
              <a:rPr lang="en-US" dirty="0"/>
              <a:t>Common Offline sync</a:t>
            </a:r>
          </a:p>
        </p:txBody>
      </p:sp>
      <p:sp>
        <p:nvSpPr>
          <p:cNvPr id="8" name="Rectangle 7">
            <a:extLst>
              <a:ext uri="{FF2B5EF4-FFF2-40B4-BE49-F238E27FC236}">
                <a16:creationId xmlns:a16="http://schemas.microsoft.com/office/drawing/2014/main" id="{F24F9782-5812-4527-930C-1B0FDCBC3245}"/>
              </a:ext>
            </a:extLst>
          </p:cNvPr>
          <p:cNvSpPr/>
          <p:nvPr/>
        </p:nvSpPr>
        <p:spPr bwMode="auto">
          <a:xfrm>
            <a:off x="1013671" y="1784980"/>
            <a:ext cx="2796837" cy="3958922"/>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37" tIns="140350" rIns="175437" bIns="140350" numCol="1" spcCol="0" rtlCol="0" fromWordArt="0" anchor="t" anchorCtr="0" forceAA="0" compatLnSpc="1">
            <a:prstTxWarp prst="textNoShape">
              <a:avLst/>
            </a:prstTxWarp>
            <a:noAutofit/>
          </a:bodyPr>
          <a:lstStyle/>
          <a:p>
            <a:pPr defTabSz="894382"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0166355-E3C3-4A5A-8AB7-4D0C9A0EF19F}"/>
              </a:ext>
            </a:extLst>
          </p:cNvPr>
          <p:cNvSpPr txBox="1"/>
          <p:nvPr/>
        </p:nvSpPr>
        <p:spPr>
          <a:xfrm rot="16200000">
            <a:off x="2270893" y="3406174"/>
            <a:ext cx="3958924" cy="716537"/>
          </a:xfrm>
          <a:prstGeom prst="rect">
            <a:avLst/>
          </a:prstGeom>
          <a:solidFill>
            <a:srgbClr val="002060"/>
          </a:solidFill>
          <a:ln>
            <a:noFill/>
          </a:ln>
        </p:spPr>
        <p:txBody>
          <a:bodyPr wrap="square" lIns="175437" tIns="140350" rIns="175437" bIns="140350" rtlCol="0">
            <a:spAutoFit/>
          </a:bodyPr>
          <a:lstStyle/>
          <a:p>
            <a:pPr algn="ctr" defTabSz="894528">
              <a:lnSpc>
                <a:spcPct val="90000"/>
              </a:lnSpc>
              <a:defRPr/>
            </a:pPr>
            <a:r>
              <a:rPr lang="en-US" sz="3068" kern="0">
                <a:solidFill>
                  <a:schemeClr val="bg1"/>
                </a:solidFill>
              </a:rPr>
              <a:t>REST API</a:t>
            </a:r>
          </a:p>
        </p:txBody>
      </p:sp>
      <p:sp>
        <p:nvSpPr>
          <p:cNvPr id="10" name="TextBox 9">
            <a:extLst>
              <a:ext uri="{FF2B5EF4-FFF2-40B4-BE49-F238E27FC236}">
                <a16:creationId xmlns:a16="http://schemas.microsoft.com/office/drawing/2014/main" id="{C2BE0E0D-1FA9-4B6A-B98F-7EF5559740A8}"/>
              </a:ext>
            </a:extLst>
          </p:cNvPr>
          <p:cNvSpPr txBox="1"/>
          <p:nvPr/>
        </p:nvSpPr>
        <p:spPr>
          <a:xfrm>
            <a:off x="1174667" y="1936056"/>
            <a:ext cx="2497443" cy="3654215"/>
          </a:xfrm>
          <a:prstGeom prst="rect">
            <a:avLst/>
          </a:prstGeom>
          <a:solidFill>
            <a:srgbClr val="002060"/>
          </a:solidFill>
        </p:spPr>
        <p:txBody>
          <a:bodyPr wrap="square" lIns="175437" tIns="140350" rIns="175437" bIns="140350" numCol="2" rtlCol="0">
            <a:noAutofit/>
          </a:bodyPr>
          <a:lstStyle/>
          <a:p>
            <a:pPr defTabSz="894673" fontAlgn="base">
              <a:lnSpc>
                <a:spcPct val="90000"/>
              </a:lnSpc>
              <a:spcBef>
                <a:spcPct val="0"/>
              </a:spcBef>
              <a:spcAft>
                <a:spcPct val="0"/>
              </a:spcAft>
              <a:tabLst>
                <a:tab pos="877049" algn="l"/>
              </a:tabLst>
              <a:defRPr/>
            </a:pPr>
            <a:endParaRPr lang="en-US" sz="1058" kern="0" dirty="0">
              <a:solidFill>
                <a:srgbClr val="FFFFFF"/>
              </a:solidFill>
            </a:endParaRPr>
          </a:p>
        </p:txBody>
      </p:sp>
      <p:pic>
        <p:nvPicPr>
          <p:cNvPr id="11" name="Picture 2" descr="\\MAGNUM\Projects\Microsoft\Cloud Power FY12\Design\ICONS_PNG\Devices.png">
            <a:extLst>
              <a:ext uri="{FF2B5EF4-FFF2-40B4-BE49-F238E27FC236}">
                <a16:creationId xmlns:a16="http://schemas.microsoft.com/office/drawing/2014/main" id="{F1A278F5-88DB-4B73-BAED-D29965BB36FF}"/>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auto">
          <a:xfrm>
            <a:off x="2381610" y="2148714"/>
            <a:ext cx="753228" cy="666318"/>
          </a:xfrm>
          <a:prstGeom prst="rect">
            <a:avLst/>
          </a:prstGeom>
          <a:noFill/>
          <a:ln>
            <a:noFill/>
          </a:ln>
        </p:spPr>
      </p:pic>
      <p:pic>
        <p:nvPicPr>
          <p:cNvPr id="12" name="Picture 11">
            <a:extLst>
              <a:ext uri="{FF2B5EF4-FFF2-40B4-BE49-F238E27FC236}">
                <a16:creationId xmlns:a16="http://schemas.microsoft.com/office/drawing/2014/main" id="{A5493E68-CE06-468B-A9A6-4FA34488096F}"/>
              </a:ext>
            </a:extLst>
          </p:cNvPr>
          <p:cNvPicPr>
            <a:picLocks noChangeAspect="1"/>
          </p:cNvPicPr>
          <p:nvPr/>
        </p:nvPicPr>
        <p:blipFill>
          <a:blip r:embed="rId4">
            <a:biLevel thresh="25000"/>
          </a:blip>
          <a:stretch>
            <a:fillRect/>
          </a:stretch>
        </p:blipFill>
        <p:spPr>
          <a:xfrm>
            <a:off x="1702256" y="2162893"/>
            <a:ext cx="413318" cy="582812"/>
          </a:xfrm>
          <a:prstGeom prst="rect">
            <a:avLst/>
          </a:prstGeom>
        </p:spPr>
      </p:pic>
      <p:grpSp>
        <p:nvGrpSpPr>
          <p:cNvPr id="13" name="Group 12">
            <a:extLst>
              <a:ext uri="{FF2B5EF4-FFF2-40B4-BE49-F238E27FC236}">
                <a16:creationId xmlns:a16="http://schemas.microsoft.com/office/drawing/2014/main" id="{5146AD6E-20E0-4D04-8670-BCA6C8367738}"/>
              </a:ext>
            </a:extLst>
          </p:cNvPr>
          <p:cNvGrpSpPr/>
          <p:nvPr/>
        </p:nvGrpSpPr>
        <p:grpSpPr>
          <a:xfrm>
            <a:off x="1389340" y="4247659"/>
            <a:ext cx="1745498" cy="1097510"/>
            <a:chOff x="693054" y="4939688"/>
            <a:chExt cx="1783282" cy="1121265"/>
          </a:xfrm>
        </p:grpSpPr>
        <p:sp>
          <p:nvSpPr>
            <p:cNvPr id="14" name="TextBox 13">
              <a:extLst>
                <a:ext uri="{FF2B5EF4-FFF2-40B4-BE49-F238E27FC236}">
                  <a16:creationId xmlns:a16="http://schemas.microsoft.com/office/drawing/2014/main" id="{221AC5EF-876D-4D9E-9018-918AFFF96A08}"/>
                </a:ext>
              </a:extLst>
            </p:cNvPr>
            <p:cNvSpPr txBox="1"/>
            <p:nvPr/>
          </p:nvSpPr>
          <p:spPr>
            <a:xfrm>
              <a:off x="693054" y="4939688"/>
              <a:ext cx="1419222" cy="1121265"/>
            </a:xfrm>
            <a:prstGeom prst="rect">
              <a:avLst/>
            </a:prstGeom>
            <a:noFill/>
          </p:spPr>
          <p:txBody>
            <a:bodyPr wrap="square" lIns="175437" tIns="140350" rIns="175437" bIns="140350" rtlCol="0">
              <a:spAutoFit/>
            </a:bodyPr>
            <a:lstStyle/>
            <a:p>
              <a:pPr defTabSz="894528">
                <a:lnSpc>
                  <a:spcPct val="90000"/>
                </a:lnSpc>
                <a:defRPr/>
              </a:pPr>
              <a:r>
                <a:rPr lang="en-US" sz="1959" kern="0" dirty="0">
                  <a:solidFill>
                    <a:schemeClr val="bg1"/>
                  </a:solidFill>
                </a:rPr>
                <a:t>Offline Sync DLL or Logic</a:t>
              </a:r>
            </a:p>
          </p:txBody>
        </p:sp>
        <p:pic>
          <p:nvPicPr>
            <p:cNvPr id="15" name="Picture 14">
              <a:extLst>
                <a:ext uri="{FF2B5EF4-FFF2-40B4-BE49-F238E27FC236}">
                  <a16:creationId xmlns:a16="http://schemas.microsoft.com/office/drawing/2014/main" id="{C63446C4-1D17-4526-ABD2-EB5CCA0FFBC5}"/>
                </a:ext>
              </a:extLst>
            </p:cNvPr>
            <p:cNvPicPr>
              <a:picLocks noChangeAspect="1"/>
            </p:cNvPicPr>
            <p:nvPr/>
          </p:nvPicPr>
          <p:blipFill>
            <a:blip r:embed="rId5">
              <a:biLevel thresh="25000"/>
            </a:blip>
            <a:stretch>
              <a:fillRect/>
            </a:stretch>
          </p:blipFill>
          <p:spPr>
            <a:xfrm>
              <a:off x="1889495" y="4990719"/>
              <a:ext cx="586841" cy="746977"/>
            </a:xfrm>
            <a:prstGeom prst="rect">
              <a:avLst/>
            </a:prstGeom>
          </p:spPr>
        </p:pic>
      </p:grpSp>
      <p:sp>
        <p:nvSpPr>
          <p:cNvPr id="16" name="TextBox 15">
            <a:extLst>
              <a:ext uri="{FF2B5EF4-FFF2-40B4-BE49-F238E27FC236}">
                <a16:creationId xmlns:a16="http://schemas.microsoft.com/office/drawing/2014/main" id="{62495F3A-1DC8-4002-B987-22CB21FE2571}"/>
              </a:ext>
            </a:extLst>
          </p:cNvPr>
          <p:cNvSpPr txBox="1"/>
          <p:nvPr/>
        </p:nvSpPr>
        <p:spPr>
          <a:xfrm>
            <a:off x="1174668" y="2883359"/>
            <a:ext cx="2428507" cy="831918"/>
          </a:xfrm>
          <a:prstGeom prst="rect">
            <a:avLst/>
          </a:prstGeom>
          <a:noFill/>
        </p:spPr>
        <p:txBody>
          <a:bodyPr wrap="square" lIns="179007" tIns="143204" rIns="179007" bIns="143204" rtlCol="0">
            <a:spAutoFit/>
          </a:bodyPr>
          <a:lstStyle/>
          <a:p>
            <a:pPr defTabSz="896214">
              <a:lnSpc>
                <a:spcPct val="90000"/>
              </a:lnSpc>
              <a:spcAft>
                <a:spcPts val="587"/>
              </a:spcAft>
            </a:pPr>
            <a:r>
              <a:rPr lang="en-US" sz="1959" kern="0" dirty="0">
                <a:gradFill>
                  <a:gsLst>
                    <a:gs pos="2917">
                      <a:srgbClr val="FFFFFF"/>
                    </a:gs>
                    <a:gs pos="30000">
                      <a:srgbClr val="FFFFFF"/>
                    </a:gs>
                  </a:gsLst>
                  <a:lin ang="5400000" scaled="0"/>
                </a:gradFill>
              </a:rPr>
              <a:t>iOS, Android &amp; Windows Client</a:t>
            </a:r>
          </a:p>
        </p:txBody>
      </p:sp>
      <p:sp>
        <p:nvSpPr>
          <p:cNvPr id="20" name="TextBox 19">
            <a:extLst>
              <a:ext uri="{FF2B5EF4-FFF2-40B4-BE49-F238E27FC236}">
                <a16:creationId xmlns:a16="http://schemas.microsoft.com/office/drawing/2014/main" id="{9C22870D-E82E-4A99-A463-5BD15E03533B}"/>
              </a:ext>
            </a:extLst>
          </p:cNvPr>
          <p:cNvSpPr txBox="1"/>
          <p:nvPr/>
        </p:nvSpPr>
        <p:spPr>
          <a:xfrm>
            <a:off x="7940810" y="1936056"/>
            <a:ext cx="2497443" cy="3654215"/>
          </a:xfrm>
          <a:prstGeom prst="rect">
            <a:avLst/>
          </a:prstGeom>
          <a:solidFill>
            <a:srgbClr val="002060"/>
          </a:solidFill>
        </p:spPr>
        <p:txBody>
          <a:bodyPr wrap="square" lIns="175437" tIns="140350" rIns="175437" bIns="140350" numCol="2" rtlCol="0">
            <a:noAutofit/>
          </a:bodyPr>
          <a:lstStyle/>
          <a:p>
            <a:pPr defTabSz="894673" fontAlgn="base">
              <a:lnSpc>
                <a:spcPct val="90000"/>
              </a:lnSpc>
              <a:spcBef>
                <a:spcPct val="0"/>
              </a:spcBef>
              <a:spcAft>
                <a:spcPct val="0"/>
              </a:spcAft>
              <a:tabLst>
                <a:tab pos="877049" algn="l"/>
              </a:tabLst>
              <a:defRPr/>
            </a:pPr>
            <a:endParaRPr lang="en-US" sz="1058" kern="0" dirty="0">
              <a:solidFill>
                <a:srgbClr val="FFFFFF"/>
              </a:solidFill>
            </a:endParaRPr>
          </a:p>
        </p:txBody>
      </p:sp>
      <p:sp>
        <p:nvSpPr>
          <p:cNvPr id="19" name="TextBox 18">
            <a:extLst>
              <a:ext uri="{FF2B5EF4-FFF2-40B4-BE49-F238E27FC236}">
                <a16:creationId xmlns:a16="http://schemas.microsoft.com/office/drawing/2014/main" id="{6CBD860E-6992-4CE2-9397-B5EE1E25FB84}"/>
              </a:ext>
            </a:extLst>
          </p:cNvPr>
          <p:cNvSpPr txBox="1"/>
          <p:nvPr/>
        </p:nvSpPr>
        <p:spPr>
          <a:xfrm>
            <a:off x="8567497" y="4809104"/>
            <a:ext cx="1244068" cy="619540"/>
          </a:xfrm>
          <a:prstGeom prst="rect">
            <a:avLst/>
          </a:prstGeom>
          <a:noFill/>
        </p:spPr>
        <p:txBody>
          <a:bodyPr wrap="square" lIns="172012" tIns="137610" rIns="172012" bIns="137610" rtlCol="0">
            <a:spAutoFit/>
          </a:bodyPr>
          <a:lstStyle/>
          <a:p>
            <a:pPr algn="ctr" defTabSz="876961">
              <a:lnSpc>
                <a:spcPct val="90000"/>
              </a:lnSpc>
              <a:defRPr/>
            </a:pPr>
            <a:r>
              <a:rPr lang="en-US" sz="2400" kern="0" dirty="0">
                <a:solidFill>
                  <a:schemeClr val="bg1"/>
                </a:solidFill>
                <a:latin typeface="AngsanaUPC" panose="020B0502040204020203" pitchFamily="18" charset="-34"/>
                <a:cs typeface="AngsanaUPC" panose="020B0502040204020203" pitchFamily="18" charset="-34"/>
              </a:rPr>
              <a:t>Database</a:t>
            </a:r>
            <a:endParaRPr lang="en-US" sz="976" kern="0" dirty="0">
              <a:solidFill>
                <a:schemeClr val="bg1"/>
              </a:solidFill>
              <a:latin typeface="AngsanaUPC" panose="020B0502040204020203" pitchFamily="18" charset="-34"/>
              <a:cs typeface="AngsanaUPC" panose="020B0502040204020203" pitchFamily="18" charset="-34"/>
            </a:endParaRPr>
          </a:p>
        </p:txBody>
      </p:sp>
      <p:pic>
        <p:nvPicPr>
          <p:cNvPr id="21" name="Picture 20">
            <a:extLst>
              <a:ext uri="{FF2B5EF4-FFF2-40B4-BE49-F238E27FC236}">
                <a16:creationId xmlns:a16="http://schemas.microsoft.com/office/drawing/2014/main" id="{71A80F9D-B2A2-4036-8DF1-E2BDD1CF9E8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18556" y="2259563"/>
            <a:ext cx="2141950" cy="2079510"/>
          </a:xfrm>
          <a:prstGeom prst="rect">
            <a:avLst/>
          </a:prstGeom>
        </p:spPr>
      </p:pic>
      <p:sp>
        <p:nvSpPr>
          <p:cNvPr id="22" name="Right Arrow 125">
            <a:extLst>
              <a:ext uri="{FF2B5EF4-FFF2-40B4-BE49-F238E27FC236}">
                <a16:creationId xmlns:a16="http://schemas.microsoft.com/office/drawing/2014/main" id="{0D179051-15A8-42E2-A586-050EB4E63612}"/>
              </a:ext>
            </a:extLst>
          </p:cNvPr>
          <p:cNvSpPr/>
          <p:nvPr/>
        </p:nvSpPr>
        <p:spPr bwMode="auto">
          <a:xfrm>
            <a:off x="5046096" y="2578447"/>
            <a:ext cx="2497442" cy="1136830"/>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pPr>
            <a:endParaRPr lang="en-US" sz="2304"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95">
            <a:extLst>
              <a:ext uri="{FF2B5EF4-FFF2-40B4-BE49-F238E27FC236}">
                <a16:creationId xmlns:a16="http://schemas.microsoft.com/office/drawing/2014/main" id="{0D9EB61A-2BA5-4C16-A63D-6BC94F8747DC}"/>
              </a:ext>
            </a:extLst>
          </p:cNvPr>
          <p:cNvSpPr/>
          <p:nvPr/>
        </p:nvSpPr>
        <p:spPr bwMode="auto">
          <a:xfrm flipH="1">
            <a:off x="4774266" y="3659584"/>
            <a:ext cx="2497442" cy="1136830"/>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2050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553</Words>
  <Application>Microsoft Office PowerPoint</Application>
  <PresentationFormat>Widescreen</PresentationFormat>
  <Paragraphs>115</Paragraphs>
  <Slides>13</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AngsanaUPC</vt:lpstr>
      <vt:lpstr>Arial</vt:lpstr>
      <vt:lpstr>Calibri</vt:lpstr>
      <vt:lpstr>Calibri Light</vt:lpstr>
      <vt:lpstr>Californian FB</vt:lpstr>
      <vt:lpstr>Footlight MT Light</vt:lpstr>
      <vt:lpstr>Lato</vt:lpstr>
      <vt:lpstr>Old English Text MT</vt:lpstr>
      <vt:lpstr>Segoe Light</vt:lpstr>
      <vt:lpstr>Segoe UI</vt:lpstr>
      <vt:lpstr>Segoe UI Light</vt:lpstr>
      <vt:lpstr>Segoe UI Semilight</vt:lpstr>
      <vt:lpstr>Square721 BT</vt:lpstr>
      <vt:lpstr>Times New Roman</vt:lpstr>
      <vt:lpstr>Office Theme</vt:lpstr>
      <vt:lpstr>PowerPoint Presentation</vt:lpstr>
      <vt:lpstr>The best apps stand out</vt:lpstr>
      <vt:lpstr>Bad app experiences</vt:lpstr>
      <vt:lpstr>Always connected?</vt:lpstr>
      <vt:lpstr>Why Azure Mobile Apps?</vt:lpstr>
      <vt:lpstr>PowerPoint Presentation</vt:lpstr>
      <vt:lpstr>Azure Mobile Apps</vt:lpstr>
      <vt:lpstr>Let’s build a backend</vt:lpstr>
      <vt:lpstr>Common Offline sync</vt:lpstr>
      <vt:lpstr>File sync</vt:lpstr>
      <vt:lpstr>PowerPoint Presentation</vt:lpstr>
      <vt:lpstr>Shopping Demo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ANBU M</dc:creator>
  <cp:lastModifiedBy>Anbu Mani</cp:lastModifiedBy>
  <cp:revision>29</cp:revision>
  <dcterms:created xsi:type="dcterms:W3CDTF">2018-08-31T11:01:18Z</dcterms:created>
  <dcterms:modified xsi:type="dcterms:W3CDTF">2019-03-16T08:47:33Z</dcterms:modified>
</cp:coreProperties>
</file>